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5" r:id="rId2"/>
    <p:sldId id="257" r:id="rId3"/>
    <p:sldId id="256" r:id="rId4"/>
    <p:sldId id="296" r:id="rId5"/>
    <p:sldId id="258" r:id="rId6"/>
    <p:sldId id="276" r:id="rId7"/>
    <p:sldId id="281" r:id="rId8"/>
    <p:sldId id="259" r:id="rId9"/>
    <p:sldId id="278" r:id="rId10"/>
    <p:sldId id="277" r:id="rId11"/>
    <p:sldId id="293" r:id="rId12"/>
    <p:sldId id="294" r:id="rId13"/>
    <p:sldId id="295" r:id="rId14"/>
    <p:sldId id="265" r:id="rId15"/>
    <p:sldId id="266" r:id="rId1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E9F"/>
    <a:srgbClr val="E3FEF7"/>
    <a:srgbClr val="1616B4"/>
    <a:srgbClr val="3A4D39"/>
    <a:srgbClr val="776B5D"/>
    <a:srgbClr val="E5D4FF"/>
    <a:srgbClr val="ED7D31"/>
    <a:srgbClr val="DDF2FD"/>
    <a:srgbClr val="427D9D"/>
    <a:srgbClr val="80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56872-AEE8-4B94-A986-1BAE303B7A4E}" type="datetimeFigureOut">
              <a:rPr lang="en-IN" smtClean="0"/>
              <a:t>07-05-2024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8B4C-03EF-4737-9B95-F88979A41DF4}" type="slidenum">
              <a:rPr lang="en-IN" smtClean="0"/>
              <a:t>‹#›</a:t>
            </a:fld>
            <a:endParaRPr lang="en-IN" dirty="0"/>
          </a:p>
        </p:txBody>
      </p:sp>
    </p:spTree>
    <p:extLst>
      <p:ext uri="{BB962C8B-B14F-4D97-AF65-F5344CB8AC3E}">
        <p14:creationId xmlns:p14="http://schemas.microsoft.com/office/powerpoint/2010/main" val="114863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6</a:t>
            </a:fld>
            <a:endParaRPr lang="en-IN" dirty="0"/>
          </a:p>
        </p:txBody>
      </p:sp>
    </p:spTree>
    <p:extLst>
      <p:ext uri="{BB962C8B-B14F-4D97-AF65-F5344CB8AC3E}">
        <p14:creationId xmlns:p14="http://schemas.microsoft.com/office/powerpoint/2010/main" val="160122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7</a:t>
            </a:fld>
            <a:endParaRPr lang="en-IN" dirty="0"/>
          </a:p>
        </p:txBody>
      </p:sp>
    </p:spTree>
    <p:extLst>
      <p:ext uri="{BB962C8B-B14F-4D97-AF65-F5344CB8AC3E}">
        <p14:creationId xmlns:p14="http://schemas.microsoft.com/office/powerpoint/2010/main" val="86977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9</a:t>
            </a:fld>
            <a:endParaRPr lang="en-IN" dirty="0"/>
          </a:p>
        </p:txBody>
      </p:sp>
    </p:spTree>
    <p:extLst>
      <p:ext uri="{BB962C8B-B14F-4D97-AF65-F5344CB8AC3E}">
        <p14:creationId xmlns:p14="http://schemas.microsoft.com/office/powerpoint/2010/main" val="42062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10</a:t>
            </a:fld>
            <a:endParaRPr lang="en-IN" dirty="0"/>
          </a:p>
        </p:txBody>
      </p:sp>
    </p:spTree>
    <p:extLst>
      <p:ext uri="{BB962C8B-B14F-4D97-AF65-F5344CB8AC3E}">
        <p14:creationId xmlns:p14="http://schemas.microsoft.com/office/powerpoint/2010/main" val="203301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AA82C-9A92-1983-0EDC-98AB94D8F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79432-C604-E2D8-B756-819A5711B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F4B7D-38BE-286C-0A77-510A48F64B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99311A-E9D6-167F-4903-0E56FC08C471}"/>
              </a:ext>
            </a:extLst>
          </p:cNvPr>
          <p:cNvSpPr>
            <a:spLocks noGrp="1"/>
          </p:cNvSpPr>
          <p:nvPr>
            <p:ph type="sldNum" sz="quarter" idx="5"/>
          </p:nvPr>
        </p:nvSpPr>
        <p:spPr/>
        <p:txBody>
          <a:bodyPr/>
          <a:lstStyle/>
          <a:p>
            <a:fld id="{EC078B4C-03EF-4737-9B95-F88979A41DF4}" type="slidenum">
              <a:rPr lang="en-IN" smtClean="0"/>
              <a:t>11</a:t>
            </a:fld>
            <a:endParaRPr lang="en-IN" dirty="0"/>
          </a:p>
        </p:txBody>
      </p:sp>
    </p:spTree>
    <p:extLst>
      <p:ext uri="{BB962C8B-B14F-4D97-AF65-F5344CB8AC3E}">
        <p14:creationId xmlns:p14="http://schemas.microsoft.com/office/powerpoint/2010/main" val="390280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AA82C-9A92-1983-0EDC-98AB94D8F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79432-C604-E2D8-B756-819A5711B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F4B7D-38BE-286C-0A77-510A48F64B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99311A-E9D6-167F-4903-0E56FC08C471}"/>
              </a:ext>
            </a:extLst>
          </p:cNvPr>
          <p:cNvSpPr>
            <a:spLocks noGrp="1"/>
          </p:cNvSpPr>
          <p:nvPr>
            <p:ph type="sldNum" sz="quarter" idx="5"/>
          </p:nvPr>
        </p:nvSpPr>
        <p:spPr/>
        <p:txBody>
          <a:bodyPr/>
          <a:lstStyle/>
          <a:p>
            <a:fld id="{EC078B4C-03EF-4737-9B95-F88979A41DF4}" type="slidenum">
              <a:rPr lang="en-IN" smtClean="0"/>
              <a:t>12</a:t>
            </a:fld>
            <a:endParaRPr lang="en-IN" dirty="0"/>
          </a:p>
        </p:txBody>
      </p:sp>
    </p:spTree>
    <p:extLst>
      <p:ext uri="{BB962C8B-B14F-4D97-AF65-F5344CB8AC3E}">
        <p14:creationId xmlns:p14="http://schemas.microsoft.com/office/powerpoint/2010/main" val="58074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AA82C-9A92-1983-0EDC-98AB94D8F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79432-C604-E2D8-B756-819A5711B4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F4B7D-38BE-286C-0A77-510A48F64B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B99311A-E9D6-167F-4903-0E56FC08C471}"/>
              </a:ext>
            </a:extLst>
          </p:cNvPr>
          <p:cNvSpPr>
            <a:spLocks noGrp="1"/>
          </p:cNvSpPr>
          <p:nvPr>
            <p:ph type="sldNum" sz="quarter" idx="5"/>
          </p:nvPr>
        </p:nvSpPr>
        <p:spPr/>
        <p:txBody>
          <a:bodyPr/>
          <a:lstStyle/>
          <a:p>
            <a:fld id="{EC078B4C-03EF-4737-9B95-F88979A41DF4}" type="slidenum">
              <a:rPr lang="en-IN" smtClean="0"/>
              <a:t>13</a:t>
            </a:fld>
            <a:endParaRPr lang="en-IN" dirty="0"/>
          </a:p>
        </p:txBody>
      </p:sp>
    </p:spTree>
    <p:extLst>
      <p:ext uri="{BB962C8B-B14F-4D97-AF65-F5344CB8AC3E}">
        <p14:creationId xmlns:p14="http://schemas.microsoft.com/office/powerpoint/2010/main" val="871273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5B34F45-D4B0-47EF-BA6D-18B8FBA7986E}" type="datetime1">
              <a:rPr lang="en-US" smtClean="0"/>
              <a:t>5/7/2024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04408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82AD4D-F592-6861-0C9D-59403625C554}"/>
              </a:ext>
            </a:extLst>
          </p:cNvPr>
          <p:cNvSpPr/>
          <p:nvPr/>
        </p:nvSpPr>
        <p:spPr>
          <a:xfrm>
            <a:off x="18660" y="2085889"/>
            <a:ext cx="18288000" cy="8220676"/>
          </a:xfrm>
          <a:prstGeom prst="rect">
            <a:avLst/>
          </a:prstGeom>
          <a:solidFill>
            <a:srgbClr val="3A4D3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8DE9E-E86C-C936-85DA-AE27CBFBD89F}"/>
              </a:ext>
            </a:extLst>
          </p:cNvPr>
          <p:cNvSpPr/>
          <p:nvPr/>
        </p:nvSpPr>
        <p:spPr>
          <a:xfrm>
            <a:off x="28185" y="2057119"/>
            <a:ext cx="18288000" cy="822067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4">
            <a:extLst>
              <a:ext uri="{FF2B5EF4-FFF2-40B4-BE49-F238E27FC236}">
                <a16:creationId xmlns:a16="http://schemas.microsoft.com/office/drawing/2014/main" id="{8229686D-11B0-B9B9-A82B-7B1ADF355C9D}"/>
              </a:ext>
            </a:extLst>
          </p:cNvPr>
          <p:cNvSpPr txBox="1"/>
          <p:nvPr/>
        </p:nvSpPr>
        <p:spPr>
          <a:xfrm>
            <a:off x="3810000" y="2265499"/>
            <a:ext cx="11201400" cy="1393074"/>
          </a:xfrm>
          <a:prstGeom prst="rect">
            <a:avLst/>
          </a:prstGeom>
        </p:spPr>
        <p:txBody>
          <a:bodyPr vert="horz" wrap="square" lIns="0" tIns="12700" rIns="0" bIns="0" rtlCol="0">
            <a:spAutoFit/>
          </a:bodyPr>
          <a:lstStyle/>
          <a:p>
            <a:pPr>
              <a:lnSpc>
                <a:spcPts val="12630"/>
              </a:lnSpc>
            </a:pPr>
            <a:r>
              <a:rPr lang="en-US" sz="5600" b="1" dirty="0">
                <a:solidFill>
                  <a:schemeClr val="bg1"/>
                </a:solidFill>
                <a:latin typeface="Times New Roman" panose="02020603050405020304" pitchFamily="18" charset="0"/>
                <a:cs typeface="Times New Roman" panose="02020603050405020304" pitchFamily="18" charset="0"/>
              </a:rPr>
              <a:t>DISASTER DETECTION SYSTEM</a:t>
            </a:r>
          </a:p>
        </p:txBody>
      </p:sp>
      <p:sp>
        <p:nvSpPr>
          <p:cNvPr id="7" name="Rectangle 6">
            <a:extLst>
              <a:ext uri="{FF2B5EF4-FFF2-40B4-BE49-F238E27FC236}">
                <a16:creationId xmlns:a16="http://schemas.microsoft.com/office/drawing/2014/main" id="{B5AF8292-06B0-F863-8D54-C8A8F6F830D5}"/>
              </a:ext>
            </a:extLst>
          </p:cNvPr>
          <p:cNvSpPr/>
          <p:nvPr/>
        </p:nvSpPr>
        <p:spPr>
          <a:xfrm>
            <a:off x="0" y="0"/>
            <a:ext cx="18288000" cy="208588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7">
            <a:extLst>
              <a:ext uri="{FF2B5EF4-FFF2-40B4-BE49-F238E27FC236}">
                <a16:creationId xmlns:a16="http://schemas.microsoft.com/office/drawing/2014/main" id="{EB0C3C1B-3899-D1CB-CCA3-D8C5EFEAB594}"/>
              </a:ext>
            </a:extLst>
          </p:cNvPr>
          <p:cNvSpPr txBox="1"/>
          <p:nvPr/>
        </p:nvSpPr>
        <p:spPr>
          <a:xfrm>
            <a:off x="698104" y="4312929"/>
            <a:ext cx="4953000" cy="5974071"/>
          </a:xfrm>
          <a:prstGeom prst="rect">
            <a:avLst/>
          </a:prstGeom>
        </p:spPr>
        <p:txBody>
          <a:bodyPr vert="horz" wrap="square" lIns="0" tIns="13335" rIns="0" bIns="0" rtlCol="0">
            <a:spAutoFit/>
          </a:bodyPr>
          <a:lstStyle/>
          <a:p>
            <a:pPr marL="12700">
              <a:lnSpc>
                <a:spcPct val="100000"/>
              </a:lnSpc>
              <a:spcBef>
                <a:spcPts val="105"/>
              </a:spcBef>
            </a:pPr>
            <a:r>
              <a:rPr lang="en-IN" sz="2200" b="1" spc="-90" dirty="0">
                <a:solidFill>
                  <a:schemeClr val="bg1"/>
                </a:solidFill>
                <a:latin typeface="Times New Roman"/>
                <a:cs typeface="Times New Roman"/>
              </a:rPr>
              <a:t>TEAM MEMBERS:</a:t>
            </a:r>
          </a:p>
          <a:p>
            <a:pPr marL="12700">
              <a:lnSpc>
                <a:spcPct val="100000"/>
              </a:lnSpc>
              <a:spcBef>
                <a:spcPts val="105"/>
              </a:spcBef>
            </a:pPr>
            <a:endParaRPr lang="en-IN" sz="2200" b="1" spc="-90" dirty="0">
              <a:solidFill>
                <a:schemeClr val="bg1"/>
              </a:solidFill>
              <a:latin typeface="Times New Roman"/>
              <a:cs typeface="Times New Roman"/>
            </a:endParaRPr>
          </a:p>
          <a:p>
            <a:pPr marL="12700">
              <a:lnSpc>
                <a:spcPct val="100000"/>
              </a:lnSpc>
              <a:spcBef>
                <a:spcPts val="105"/>
              </a:spcBef>
            </a:pPr>
            <a:r>
              <a:rPr lang="en-IN" sz="2200" spc="-90" dirty="0">
                <a:solidFill>
                  <a:schemeClr val="bg1"/>
                </a:solidFill>
                <a:latin typeface="Times New Roman"/>
                <a:cs typeface="Times New Roman"/>
              </a:rPr>
              <a:t>KARRI SUSANNA</a:t>
            </a:r>
          </a:p>
          <a:p>
            <a:pPr marL="12700">
              <a:lnSpc>
                <a:spcPct val="100000"/>
              </a:lnSpc>
              <a:spcBef>
                <a:spcPts val="105"/>
              </a:spcBef>
            </a:pPr>
            <a:r>
              <a:rPr lang="en-IN" sz="2200" spc="-90" dirty="0">
                <a:solidFill>
                  <a:schemeClr val="bg1"/>
                </a:solidFill>
                <a:latin typeface="Times New Roman"/>
                <a:cs typeface="Times New Roman"/>
              </a:rPr>
              <a:t>Regd.no: 2021-2222021</a:t>
            </a:r>
          </a:p>
          <a:p>
            <a:pPr marL="12700">
              <a:lnSpc>
                <a:spcPct val="100000"/>
              </a:lnSpc>
              <a:spcBef>
                <a:spcPts val="105"/>
              </a:spcBef>
            </a:pPr>
            <a:endParaRPr lang="en-IN" sz="2200" spc="-90" dirty="0">
              <a:solidFill>
                <a:schemeClr val="bg1"/>
              </a:solidFill>
              <a:latin typeface="Times New Roman"/>
              <a:cs typeface="Times New Roman"/>
            </a:endParaRPr>
          </a:p>
          <a:p>
            <a:pPr marL="12700">
              <a:lnSpc>
                <a:spcPct val="100000"/>
              </a:lnSpc>
              <a:spcBef>
                <a:spcPts val="105"/>
              </a:spcBef>
            </a:pPr>
            <a:r>
              <a:rPr lang="en-IN" sz="2200" spc="-90" dirty="0">
                <a:solidFill>
                  <a:schemeClr val="bg1"/>
                </a:solidFill>
                <a:latin typeface="Times New Roman"/>
                <a:cs typeface="Times New Roman"/>
              </a:rPr>
              <a:t>P. CH. SRIVATHSA SARMA</a:t>
            </a:r>
          </a:p>
          <a:p>
            <a:pPr marL="12700">
              <a:lnSpc>
                <a:spcPct val="100000"/>
              </a:lnSpc>
              <a:spcBef>
                <a:spcPts val="105"/>
              </a:spcBef>
            </a:pPr>
            <a:r>
              <a:rPr lang="en-IN" sz="2200" spc="-90" dirty="0">
                <a:solidFill>
                  <a:schemeClr val="bg1"/>
                </a:solidFill>
                <a:latin typeface="Times New Roman"/>
                <a:cs typeface="Times New Roman"/>
              </a:rPr>
              <a:t>Regd.no: 2021-2222028</a:t>
            </a:r>
          </a:p>
          <a:p>
            <a:pPr marL="12700">
              <a:lnSpc>
                <a:spcPct val="100000"/>
              </a:lnSpc>
              <a:spcBef>
                <a:spcPts val="105"/>
              </a:spcBef>
            </a:pPr>
            <a:endParaRPr lang="en-IN" sz="2200" spc="-90" dirty="0">
              <a:solidFill>
                <a:schemeClr val="bg1"/>
              </a:solidFill>
              <a:latin typeface="Times New Roman"/>
              <a:cs typeface="Times New Roman"/>
            </a:endParaRPr>
          </a:p>
          <a:p>
            <a:pPr marL="12700">
              <a:lnSpc>
                <a:spcPct val="100000"/>
              </a:lnSpc>
              <a:spcBef>
                <a:spcPts val="105"/>
              </a:spcBef>
            </a:pPr>
            <a:r>
              <a:rPr lang="en-IN" sz="2200" spc="-90" dirty="0">
                <a:solidFill>
                  <a:schemeClr val="bg1"/>
                </a:solidFill>
                <a:latin typeface="Times New Roman"/>
                <a:cs typeface="Times New Roman"/>
              </a:rPr>
              <a:t>KANDIPILLI TEJUS</a:t>
            </a:r>
          </a:p>
          <a:p>
            <a:pPr marL="12700">
              <a:lnSpc>
                <a:spcPct val="100000"/>
              </a:lnSpc>
              <a:spcBef>
                <a:spcPts val="105"/>
              </a:spcBef>
            </a:pPr>
            <a:r>
              <a:rPr lang="en-IN" sz="2200" spc="-90" dirty="0">
                <a:solidFill>
                  <a:schemeClr val="bg1"/>
                </a:solidFill>
                <a:latin typeface="Times New Roman"/>
                <a:cs typeface="Times New Roman"/>
              </a:rPr>
              <a:t>Regd.no: 2021-2222033</a:t>
            </a:r>
          </a:p>
          <a:p>
            <a:pPr marL="12700">
              <a:lnSpc>
                <a:spcPct val="100000"/>
              </a:lnSpc>
              <a:spcBef>
                <a:spcPts val="105"/>
              </a:spcBef>
            </a:pPr>
            <a:endParaRPr lang="en-IN" sz="2200" spc="-90" dirty="0">
              <a:solidFill>
                <a:schemeClr val="bg1"/>
              </a:solidFill>
              <a:latin typeface="Times New Roman"/>
              <a:cs typeface="Times New Roman"/>
            </a:endParaRPr>
          </a:p>
          <a:p>
            <a:pPr marL="12700">
              <a:lnSpc>
                <a:spcPct val="100000"/>
              </a:lnSpc>
              <a:spcBef>
                <a:spcPts val="105"/>
              </a:spcBef>
            </a:pPr>
            <a:r>
              <a:rPr lang="en-IN" sz="2200" spc="-90" dirty="0">
                <a:solidFill>
                  <a:schemeClr val="bg1"/>
                </a:solidFill>
                <a:latin typeface="Times New Roman"/>
                <a:cs typeface="Times New Roman"/>
              </a:rPr>
              <a:t>ADIGARLA SARATH KUMAR</a:t>
            </a:r>
          </a:p>
          <a:p>
            <a:pPr marL="12700">
              <a:lnSpc>
                <a:spcPct val="100000"/>
              </a:lnSpc>
              <a:spcBef>
                <a:spcPts val="105"/>
              </a:spcBef>
            </a:pPr>
            <a:r>
              <a:rPr lang="en-IN" sz="2200" spc="-90" dirty="0">
                <a:solidFill>
                  <a:schemeClr val="bg1"/>
                </a:solidFill>
                <a:latin typeface="Times New Roman"/>
                <a:cs typeface="Times New Roman"/>
              </a:rPr>
              <a:t>Regd.no: 2021-2222034</a:t>
            </a:r>
          </a:p>
          <a:p>
            <a:pPr marL="12700">
              <a:lnSpc>
                <a:spcPct val="100000"/>
              </a:lnSpc>
              <a:spcBef>
                <a:spcPts val="105"/>
              </a:spcBef>
            </a:pPr>
            <a:endParaRPr lang="en-IN" sz="2200" spc="-90" dirty="0">
              <a:solidFill>
                <a:schemeClr val="bg1"/>
              </a:solidFill>
              <a:latin typeface="Times New Roman"/>
              <a:cs typeface="Times New Roman"/>
            </a:endParaRPr>
          </a:p>
          <a:p>
            <a:pPr marL="12700">
              <a:lnSpc>
                <a:spcPct val="100000"/>
              </a:lnSpc>
              <a:spcBef>
                <a:spcPts val="105"/>
              </a:spcBef>
            </a:pPr>
            <a:r>
              <a:rPr lang="en-IN" sz="2200" spc="-90" dirty="0">
                <a:solidFill>
                  <a:schemeClr val="bg1"/>
                </a:solidFill>
                <a:latin typeface="Times New Roman"/>
                <a:cs typeface="Times New Roman"/>
              </a:rPr>
              <a:t>PAMPANA JAIKIRAN</a:t>
            </a:r>
          </a:p>
          <a:p>
            <a:pPr marL="12700">
              <a:lnSpc>
                <a:spcPct val="100000"/>
              </a:lnSpc>
              <a:spcBef>
                <a:spcPts val="105"/>
              </a:spcBef>
            </a:pPr>
            <a:r>
              <a:rPr lang="en-IN" sz="2200" spc="-90" dirty="0">
                <a:solidFill>
                  <a:schemeClr val="bg1"/>
                </a:solidFill>
                <a:latin typeface="Times New Roman"/>
                <a:cs typeface="Times New Roman"/>
              </a:rPr>
              <a:t>Regd.no: 2021-2222043</a:t>
            </a:r>
          </a:p>
          <a:p>
            <a:pPr marL="12700">
              <a:lnSpc>
                <a:spcPct val="100000"/>
              </a:lnSpc>
              <a:spcBef>
                <a:spcPts val="105"/>
              </a:spcBef>
            </a:pPr>
            <a:endParaRPr lang="en-IN" sz="2200" spc="-90" dirty="0">
              <a:solidFill>
                <a:schemeClr val="bg1"/>
              </a:solidFill>
              <a:latin typeface="Times New Roman"/>
              <a:cs typeface="Times New Roman"/>
            </a:endParaRPr>
          </a:p>
        </p:txBody>
      </p:sp>
      <p:sp>
        <p:nvSpPr>
          <p:cNvPr id="9" name="object 5">
            <a:extLst>
              <a:ext uri="{FF2B5EF4-FFF2-40B4-BE49-F238E27FC236}">
                <a16:creationId xmlns:a16="http://schemas.microsoft.com/office/drawing/2014/main" id="{E29EA098-D2B6-0BED-44E9-7DFF906C9E48}"/>
              </a:ext>
            </a:extLst>
          </p:cNvPr>
          <p:cNvSpPr txBox="1"/>
          <p:nvPr/>
        </p:nvSpPr>
        <p:spPr>
          <a:xfrm>
            <a:off x="11375744" y="7409912"/>
            <a:ext cx="3810000" cy="567463"/>
          </a:xfrm>
          <a:prstGeom prst="rect">
            <a:avLst/>
          </a:prstGeom>
        </p:spPr>
        <p:txBody>
          <a:bodyPr vert="horz" wrap="square" lIns="0" tIns="13335" rIns="0" bIns="0" rtlCol="0">
            <a:spAutoFit/>
          </a:bodyPr>
          <a:lstStyle/>
          <a:p>
            <a:pPr marL="12700">
              <a:lnSpc>
                <a:spcPct val="100000"/>
              </a:lnSpc>
              <a:spcBef>
                <a:spcPts val="105"/>
              </a:spcBef>
            </a:pPr>
            <a:r>
              <a:rPr sz="3600" b="1" dirty="0">
                <a:solidFill>
                  <a:schemeClr val="bg1"/>
                </a:solidFill>
                <a:latin typeface="Times New Roman"/>
                <a:cs typeface="Times New Roman"/>
              </a:rPr>
              <a:t>Under</a:t>
            </a:r>
            <a:r>
              <a:rPr sz="3600" b="1" spc="-80" dirty="0">
                <a:solidFill>
                  <a:schemeClr val="bg1"/>
                </a:solidFill>
                <a:latin typeface="Times New Roman"/>
                <a:cs typeface="Times New Roman"/>
              </a:rPr>
              <a:t> </a:t>
            </a:r>
            <a:r>
              <a:rPr sz="3600" b="1" dirty="0">
                <a:solidFill>
                  <a:schemeClr val="bg1"/>
                </a:solidFill>
                <a:latin typeface="Times New Roman"/>
                <a:cs typeface="Times New Roman"/>
              </a:rPr>
              <a:t>Guidance</a:t>
            </a:r>
            <a:r>
              <a:rPr sz="3600" b="1" spc="-40" dirty="0">
                <a:solidFill>
                  <a:schemeClr val="bg1"/>
                </a:solidFill>
                <a:latin typeface="Times New Roman"/>
                <a:cs typeface="Times New Roman"/>
              </a:rPr>
              <a:t> </a:t>
            </a:r>
            <a:r>
              <a:rPr sz="3600" b="1" spc="-25" dirty="0">
                <a:solidFill>
                  <a:schemeClr val="bg1"/>
                </a:solidFill>
                <a:latin typeface="Times New Roman"/>
                <a:cs typeface="Times New Roman"/>
              </a:rPr>
              <a:t>of</a:t>
            </a:r>
            <a:endParaRPr sz="3600" dirty="0">
              <a:solidFill>
                <a:schemeClr val="bg1"/>
              </a:solidFill>
              <a:latin typeface="Times New Roman"/>
              <a:cs typeface="Times New Roman"/>
            </a:endParaRPr>
          </a:p>
        </p:txBody>
      </p:sp>
      <p:sp>
        <p:nvSpPr>
          <p:cNvPr id="10" name="object 6">
            <a:extLst>
              <a:ext uri="{FF2B5EF4-FFF2-40B4-BE49-F238E27FC236}">
                <a16:creationId xmlns:a16="http://schemas.microsoft.com/office/drawing/2014/main" id="{AB122AB5-D62A-C6A3-119F-15FADA68D200}"/>
              </a:ext>
            </a:extLst>
          </p:cNvPr>
          <p:cNvSpPr txBox="1"/>
          <p:nvPr/>
        </p:nvSpPr>
        <p:spPr>
          <a:xfrm>
            <a:off x="11811000" y="8008473"/>
            <a:ext cx="2482290" cy="505267"/>
          </a:xfrm>
          <a:prstGeom prst="rect">
            <a:avLst/>
          </a:prstGeom>
        </p:spPr>
        <p:txBody>
          <a:bodyPr vert="horz" wrap="square" lIns="0" tIns="12700" rIns="0" bIns="0" rtlCol="0">
            <a:spAutoFit/>
          </a:bodyPr>
          <a:lstStyle/>
          <a:p>
            <a:pPr marL="12700" marR="5080" indent="34925">
              <a:lnSpc>
                <a:spcPct val="100000"/>
              </a:lnSpc>
              <a:spcBef>
                <a:spcPts val="100"/>
              </a:spcBef>
            </a:pPr>
            <a:r>
              <a:rPr lang="en-IN" sz="3200" dirty="0">
                <a:solidFill>
                  <a:schemeClr val="bg1"/>
                </a:solidFill>
                <a:latin typeface="Times New Roman" panose="02020603050405020304" pitchFamily="18" charset="0"/>
                <a:cs typeface="Times New Roman" panose="02020603050405020304" pitchFamily="18" charset="0"/>
              </a:rPr>
              <a:t> Smt. U. Sahiti</a:t>
            </a:r>
            <a:endParaRPr sz="3200" dirty="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C07E8B42-180A-1423-B4B8-4801AD081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6396"/>
            <a:ext cx="15697200" cy="1752600"/>
          </a:xfrm>
          <a:prstGeom prst="rect">
            <a:avLst/>
          </a:prstGeom>
        </p:spPr>
      </p:pic>
      <p:sp>
        <p:nvSpPr>
          <p:cNvPr id="3" name="object 5">
            <a:extLst>
              <a:ext uri="{FF2B5EF4-FFF2-40B4-BE49-F238E27FC236}">
                <a16:creationId xmlns:a16="http://schemas.microsoft.com/office/drawing/2014/main" id="{B6920DBA-3AFE-C64D-8F37-297C2B747CBE}"/>
              </a:ext>
            </a:extLst>
          </p:cNvPr>
          <p:cNvSpPr txBox="1"/>
          <p:nvPr/>
        </p:nvSpPr>
        <p:spPr>
          <a:xfrm>
            <a:off x="4168874" y="2085889"/>
            <a:ext cx="10483652" cy="567463"/>
          </a:xfrm>
          <a:prstGeom prst="rect">
            <a:avLst/>
          </a:prstGeom>
        </p:spPr>
        <p:txBody>
          <a:bodyPr vert="horz" wrap="square" lIns="0" tIns="13335" rIns="0" bIns="0" rtlCol="0">
            <a:spAutoFit/>
          </a:bodyPr>
          <a:lstStyle/>
          <a:p>
            <a:pPr marL="12700">
              <a:lnSpc>
                <a:spcPct val="100000"/>
              </a:lnSpc>
              <a:spcBef>
                <a:spcPts val="105"/>
              </a:spcBef>
            </a:pPr>
            <a:r>
              <a:rPr lang="en-US" sz="3600" b="1" dirty="0">
                <a:solidFill>
                  <a:schemeClr val="bg1"/>
                </a:solidFill>
                <a:latin typeface="Times New Roman"/>
                <a:cs typeface="Times New Roman"/>
              </a:rPr>
              <a:t>BCA (DATA SCIENCE) VI SEM GROUP PROJECT</a:t>
            </a:r>
            <a:endParaRPr sz="3600" dirty="0">
              <a:solidFill>
                <a:schemeClr val="bg1"/>
              </a:solidFill>
              <a:latin typeface="Times New Roman"/>
              <a:cs typeface="Times New Roman"/>
            </a:endParaRPr>
          </a:p>
        </p:txBody>
      </p:sp>
      <p:sp>
        <p:nvSpPr>
          <p:cNvPr id="4" name="object 6">
            <a:extLst>
              <a:ext uri="{FF2B5EF4-FFF2-40B4-BE49-F238E27FC236}">
                <a16:creationId xmlns:a16="http://schemas.microsoft.com/office/drawing/2014/main" id="{B02489C9-0DA0-0F96-4372-C84E7DA68BA8}"/>
              </a:ext>
            </a:extLst>
          </p:cNvPr>
          <p:cNvSpPr txBox="1"/>
          <p:nvPr/>
        </p:nvSpPr>
        <p:spPr>
          <a:xfrm>
            <a:off x="9153330" y="9105900"/>
            <a:ext cx="8254829"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solidFill>
                  <a:schemeClr val="bg1"/>
                </a:solidFill>
                <a:latin typeface="Times New Roman"/>
                <a:cs typeface="Times New Roman"/>
              </a:rPr>
              <a:t>Department of Computer Applications (UG)</a:t>
            </a:r>
            <a:endParaRPr sz="3200" dirty="0">
              <a:solidFill>
                <a:schemeClr val="bg1"/>
              </a:solidFill>
              <a:latin typeface="Times New Roman"/>
              <a:cs typeface="Times New Roman"/>
            </a:endParaRPr>
          </a:p>
        </p:txBody>
      </p:sp>
      <p:sp>
        <p:nvSpPr>
          <p:cNvPr id="5" name="object 6">
            <a:extLst>
              <a:ext uri="{FF2B5EF4-FFF2-40B4-BE49-F238E27FC236}">
                <a16:creationId xmlns:a16="http://schemas.microsoft.com/office/drawing/2014/main" id="{9B4A0268-06D3-C5FB-F73C-69A38F0E2BAB}"/>
              </a:ext>
            </a:extLst>
          </p:cNvPr>
          <p:cNvSpPr txBox="1"/>
          <p:nvPr/>
        </p:nvSpPr>
        <p:spPr>
          <a:xfrm>
            <a:off x="11506200" y="8513740"/>
            <a:ext cx="3314700"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solidFill>
                  <a:schemeClr val="bg1"/>
                </a:solidFill>
                <a:latin typeface="Times New Roman"/>
                <a:cs typeface="Times New Roman"/>
              </a:rPr>
              <a:t>Assistant Professor</a:t>
            </a:r>
            <a:endParaRPr sz="3200" dirty="0">
              <a:solidFill>
                <a:schemeClr val="bg1"/>
              </a:solidFill>
              <a:latin typeface="Times New Roman"/>
              <a:cs typeface="Times New Roman"/>
            </a:endParaRPr>
          </a:p>
        </p:txBody>
      </p:sp>
    </p:spTree>
    <p:extLst>
      <p:ext uri="{BB962C8B-B14F-4D97-AF65-F5344CB8AC3E}">
        <p14:creationId xmlns:p14="http://schemas.microsoft.com/office/powerpoint/2010/main" val="129990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
            <a:extLst>
              <a:ext uri="{FF2B5EF4-FFF2-40B4-BE49-F238E27FC236}">
                <a16:creationId xmlns:a16="http://schemas.microsoft.com/office/drawing/2014/main" id="{CEC13D4E-18B8-7D1A-5C90-04C765E685F2}"/>
              </a:ext>
            </a:extLst>
          </p:cNvPr>
          <p:cNvSpPr/>
          <p:nvPr/>
        </p:nvSpPr>
        <p:spPr>
          <a:xfrm>
            <a:off x="42546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524000" y="-603772"/>
            <a:ext cx="5036309"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44466" y="1181100"/>
            <a:ext cx="16414734" cy="8213806"/>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2" name="TextBox 1">
            <a:extLst>
              <a:ext uri="{FF2B5EF4-FFF2-40B4-BE49-F238E27FC236}">
                <a16:creationId xmlns:a16="http://schemas.microsoft.com/office/drawing/2014/main" id="{01D4CA36-714F-93C6-12C4-3C4816690E99}"/>
              </a:ext>
            </a:extLst>
          </p:cNvPr>
          <p:cNvSpPr txBox="1"/>
          <p:nvPr/>
        </p:nvSpPr>
        <p:spPr>
          <a:xfrm>
            <a:off x="3200400" y="2250077"/>
            <a:ext cx="10456673" cy="5509200"/>
          </a:xfrm>
          <a:prstGeom prst="rect">
            <a:avLst/>
          </a:prstGeom>
          <a:noFill/>
        </p:spPr>
        <p:txBody>
          <a:bodyPr wrap="square" rtlCol="0">
            <a:spAutoFit/>
          </a:bodyPr>
          <a:lstStyle/>
          <a:p>
            <a:pPr algn="just"/>
            <a:r>
              <a:rPr lang="en-US" sz="8800" b="1" dirty="0">
                <a:latin typeface="Times New Roman" panose="02020603050405020304" pitchFamily="18" charset="0"/>
                <a:cs typeface="Times New Roman" panose="02020603050405020304" pitchFamily="18" charset="0"/>
              </a:rPr>
              <a:t>UNIFIED MODELLING LANGUAGE (UML) DIAGRAMS</a:t>
            </a:r>
          </a:p>
        </p:txBody>
      </p:sp>
    </p:spTree>
    <p:extLst>
      <p:ext uri="{BB962C8B-B14F-4D97-AF65-F5344CB8AC3E}">
        <p14:creationId xmlns:p14="http://schemas.microsoft.com/office/powerpoint/2010/main" val="3177506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2DE4-0227-ED02-4C6C-55E67C0A8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BDBFAB-6B29-FF6C-1B5A-C3CFBEC97F0A}"/>
              </a:ext>
            </a:extLst>
          </p:cNvPr>
          <p:cNvSpPr/>
          <p:nvPr/>
        </p:nvSpPr>
        <p:spPr>
          <a:xfrm>
            <a:off x="1905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2D8D7008-396A-811C-5BA7-A1472E3CD434}"/>
              </a:ext>
            </a:extLst>
          </p:cNvPr>
          <p:cNvGrpSpPr/>
          <p:nvPr/>
        </p:nvGrpSpPr>
        <p:grpSpPr>
          <a:xfrm>
            <a:off x="-1107683" y="-647700"/>
            <a:ext cx="6898883" cy="11216898"/>
            <a:chOff x="0" y="0"/>
            <a:chExt cx="2117230" cy="4781095"/>
          </a:xfrm>
        </p:grpSpPr>
        <p:sp>
          <p:nvSpPr>
            <p:cNvPr id="4" name="Freeform 4">
              <a:extLst>
                <a:ext uri="{FF2B5EF4-FFF2-40B4-BE49-F238E27FC236}">
                  <a16:creationId xmlns:a16="http://schemas.microsoft.com/office/drawing/2014/main" id="{02666308-DD73-A030-F8A8-A09AE4FE527D}"/>
                </a:ext>
              </a:extLst>
            </p:cNvPr>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a:extLst>
                <a:ext uri="{FF2B5EF4-FFF2-40B4-BE49-F238E27FC236}">
                  <a16:creationId xmlns:a16="http://schemas.microsoft.com/office/drawing/2014/main" id="{14FB6056-A7F8-C975-F1CD-E34871A633DB}"/>
                </a:ext>
              </a:extLst>
            </p:cNvPr>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a:extLst>
              <a:ext uri="{FF2B5EF4-FFF2-40B4-BE49-F238E27FC236}">
                <a16:creationId xmlns:a16="http://schemas.microsoft.com/office/drawing/2014/main" id="{2ADC92C0-DDA9-BF13-A246-B049CB2A219D}"/>
              </a:ext>
            </a:extLst>
          </p:cNvPr>
          <p:cNvGrpSpPr/>
          <p:nvPr/>
        </p:nvGrpSpPr>
        <p:grpSpPr>
          <a:xfrm>
            <a:off x="0" y="-235408"/>
            <a:ext cx="17978412" cy="10512883"/>
            <a:chOff x="0" y="-95250"/>
            <a:chExt cx="692357" cy="591407"/>
          </a:xfrm>
        </p:grpSpPr>
        <p:sp>
          <p:nvSpPr>
            <p:cNvPr id="10" name="Freeform 10">
              <a:extLst>
                <a:ext uri="{FF2B5EF4-FFF2-40B4-BE49-F238E27FC236}">
                  <a16:creationId xmlns:a16="http://schemas.microsoft.com/office/drawing/2014/main" id="{25EA420B-5E1E-489D-C1CD-AF8557F0AB01}"/>
                </a:ext>
              </a:extLst>
            </p:cNvPr>
            <p:cNvSpPr/>
            <p:nvPr/>
          </p:nvSpPr>
          <p:spPr>
            <a:xfrm>
              <a:off x="0" y="803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US" dirty="0"/>
            </a:p>
          </p:txBody>
        </p:sp>
        <p:sp>
          <p:nvSpPr>
            <p:cNvPr id="11" name="TextBox 11">
              <a:extLst>
                <a:ext uri="{FF2B5EF4-FFF2-40B4-BE49-F238E27FC236}">
                  <a16:creationId xmlns:a16="http://schemas.microsoft.com/office/drawing/2014/main" id="{BCFE1108-976C-E48B-863F-B345E56A01E0}"/>
                </a:ext>
              </a:extLst>
            </p:cNvPr>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8" name="TextBox 7">
            <a:extLst>
              <a:ext uri="{FF2B5EF4-FFF2-40B4-BE49-F238E27FC236}">
                <a16:creationId xmlns:a16="http://schemas.microsoft.com/office/drawing/2014/main" id="{EBAE1501-A191-C648-E274-C866876CD36F}"/>
              </a:ext>
            </a:extLst>
          </p:cNvPr>
          <p:cNvSpPr txBox="1"/>
          <p:nvPr/>
        </p:nvSpPr>
        <p:spPr>
          <a:xfrm>
            <a:off x="1560286" y="77076"/>
            <a:ext cx="14857839" cy="1484574"/>
          </a:xfrm>
          <a:prstGeom prst="rect">
            <a:avLst/>
          </a:prstGeom>
          <a:noFill/>
        </p:spPr>
        <p:txBody>
          <a:bodyPr wrap="square" rtlCol="0">
            <a:spAutoFit/>
          </a:bodyPr>
          <a:lstStyle/>
          <a:p>
            <a:pPr algn="ctr">
              <a:lnSpc>
                <a:spcPts val="12630"/>
              </a:lnSpc>
            </a:pPr>
            <a:r>
              <a:rPr lang="en-US" sz="6000" b="1" dirty="0">
                <a:solidFill>
                  <a:srgbClr val="000000"/>
                </a:solidFill>
                <a:latin typeface="Times New Roman" panose="02020603050405020304" pitchFamily="18" charset="0"/>
                <a:cs typeface="Times New Roman" panose="02020603050405020304" pitchFamily="18" charset="0"/>
              </a:rPr>
              <a:t>Use Case Diagram</a:t>
            </a:r>
          </a:p>
        </p:txBody>
      </p:sp>
      <p:pic>
        <p:nvPicPr>
          <p:cNvPr id="12" name="Picture 11">
            <a:extLst>
              <a:ext uri="{FF2B5EF4-FFF2-40B4-BE49-F238E27FC236}">
                <a16:creationId xmlns:a16="http://schemas.microsoft.com/office/drawing/2014/main" id="{0E5DD655-E37B-7E7A-D2D3-58B0D81C6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98" y="1612050"/>
            <a:ext cx="8681703" cy="8653877"/>
          </a:xfrm>
          <a:prstGeom prst="rect">
            <a:avLst/>
          </a:prstGeom>
        </p:spPr>
      </p:pic>
    </p:spTree>
    <p:extLst>
      <p:ext uri="{BB962C8B-B14F-4D97-AF65-F5344CB8AC3E}">
        <p14:creationId xmlns:p14="http://schemas.microsoft.com/office/powerpoint/2010/main" val="927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2DE4-0227-ED02-4C6C-55E67C0A8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BDBFAB-6B29-FF6C-1B5A-C3CFBEC97F0A}"/>
              </a:ext>
            </a:extLst>
          </p:cNvPr>
          <p:cNvSpPr/>
          <p:nvPr/>
        </p:nvSpPr>
        <p:spPr>
          <a:xfrm>
            <a:off x="1905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2D8D7008-396A-811C-5BA7-A1472E3CD434}"/>
              </a:ext>
            </a:extLst>
          </p:cNvPr>
          <p:cNvGrpSpPr/>
          <p:nvPr/>
        </p:nvGrpSpPr>
        <p:grpSpPr>
          <a:xfrm>
            <a:off x="-1107683" y="-647700"/>
            <a:ext cx="6898883" cy="11216898"/>
            <a:chOff x="0" y="0"/>
            <a:chExt cx="2117230" cy="4781095"/>
          </a:xfrm>
        </p:grpSpPr>
        <p:sp>
          <p:nvSpPr>
            <p:cNvPr id="4" name="Freeform 4">
              <a:extLst>
                <a:ext uri="{FF2B5EF4-FFF2-40B4-BE49-F238E27FC236}">
                  <a16:creationId xmlns:a16="http://schemas.microsoft.com/office/drawing/2014/main" id="{02666308-DD73-A030-F8A8-A09AE4FE527D}"/>
                </a:ext>
              </a:extLst>
            </p:cNvPr>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a:extLst>
                <a:ext uri="{FF2B5EF4-FFF2-40B4-BE49-F238E27FC236}">
                  <a16:creationId xmlns:a16="http://schemas.microsoft.com/office/drawing/2014/main" id="{14FB6056-A7F8-C975-F1CD-E34871A633DB}"/>
                </a:ext>
              </a:extLst>
            </p:cNvPr>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a:extLst>
              <a:ext uri="{FF2B5EF4-FFF2-40B4-BE49-F238E27FC236}">
                <a16:creationId xmlns:a16="http://schemas.microsoft.com/office/drawing/2014/main" id="{2ADC92C0-DDA9-BF13-A246-B049CB2A219D}"/>
              </a:ext>
            </a:extLst>
          </p:cNvPr>
          <p:cNvGrpSpPr/>
          <p:nvPr/>
        </p:nvGrpSpPr>
        <p:grpSpPr>
          <a:xfrm>
            <a:off x="0" y="-235408"/>
            <a:ext cx="17978412" cy="10512883"/>
            <a:chOff x="0" y="-95250"/>
            <a:chExt cx="692357" cy="591407"/>
          </a:xfrm>
        </p:grpSpPr>
        <p:sp>
          <p:nvSpPr>
            <p:cNvPr id="10" name="Freeform 10">
              <a:extLst>
                <a:ext uri="{FF2B5EF4-FFF2-40B4-BE49-F238E27FC236}">
                  <a16:creationId xmlns:a16="http://schemas.microsoft.com/office/drawing/2014/main" id="{25EA420B-5E1E-489D-C1CD-AF8557F0AB01}"/>
                </a:ext>
              </a:extLst>
            </p:cNvPr>
            <p:cNvSpPr/>
            <p:nvPr/>
          </p:nvSpPr>
          <p:spPr>
            <a:xfrm>
              <a:off x="0" y="803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US" dirty="0"/>
            </a:p>
          </p:txBody>
        </p:sp>
        <p:sp>
          <p:nvSpPr>
            <p:cNvPr id="11" name="TextBox 11">
              <a:extLst>
                <a:ext uri="{FF2B5EF4-FFF2-40B4-BE49-F238E27FC236}">
                  <a16:creationId xmlns:a16="http://schemas.microsoft.com/office/drawing/2014/main" id="{BCFE1108-976C-E48B-863F-B345E56A01E0}"/>
                </a:ext>
              </a:extLst>
            </p:cNvPr>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8" name="TextBox 7">
            <a:extLst>
              <a:ext uri="{FF2B5EF4-FFF2-40B4-BE49-F238E27FC236}">
                <a16:creationId xmlns:a16="http://schemas.microsoft.com/office/drawing/2014/main" id="{EBAE1501-A191-C648-E274-C866876CD36F}"/>
              </a:ext>
            </a:extLst>
          </p:cNvPr>
          <p:cNvSpPr txBox="1"/>
          <p:nvPr/>
        </p:nvSpPr>
        <p:spPr>
          <a:xfrm>
            <a:off x="1560286" y="77076"/>
            <a:ext cx="14857839" cy="1484574"/>
          </a:xfrm>
          <a:prstGeom prst="rect">
            <a:avLst/>
          </a:prstGeom>
          <a:noFill/>
        </p:spPr>
        <p:txBody>
          <a:bodyPr wrap="square" rtlCol="0">
            <a:spAutoFit/>
          </a:bodyPr>
          <a:lstStyle/>
          <a:p>
            <a:pPr algn="ctr">
              <a:lnSpc>
                <a:spcPts val="12630"/>
              </a:lnSpc>
            </a:pPr>
            <a:r>
              <a:rPr lang="en-US" sz="6000" b="1" dirty="0">
                <a:solidFill>
                  <a:srgbClr val="000000"/>
                </a:solidFill>
                <a:latin typeface="Times New Roman" panose="02020603050405020304" pitchFamily="18" charset="0"/>
                <a:cs typeface="Times New Roman" panose="02020603050405020304" pitchFamily="18" charset="0"/>
              </a:rPr>
              <a:t>Sequence Diagram - User</a:t>
            </a:r>
          </a:p>
        </p:txBody>
      </p:sp>
      <p:pic>
        <p:nvPicPr>
          <p:cNvPr id="21" name="Picture 20">
            <a:extLst>
              <a:ext uri="{FF2B5EF4-FFF2-40B4-BE49-F238E27FC236}">
                <a16:creationId xmlns:a16="http://schemas.microsoft.com/office/drawing/2014/main" id="{CAD1918C-4A1B-0CC4-8283-3634DCB63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639" y="2400300"/>
            <a:ext cx="12098722" cy="6667803"/>
          </a:xfrm>
          <a:prstGeom prst="rect">
            <a:avLst/>
          </a:prstGeom>
        </p:spPr>
      </p:pic>
      <p:sp>
        <p:nvSpPr>
          <p:cNvPr id="22" name="Rectangle 21">
            <a:extLst>
              <a:ext uri="{FF2B5EF4-FFF2-40B4-BE49-F238E27FC236}">
                <a16:creationId xmlns:a16="http://schemas.microsoft.com/office/drawing/2014/main" id="{911EC93B-8CC5-B4B8-4399-634E242125F9}"/>
              </a:ext>
            </a:extLst>
          </p:cNvPr>
          <p:cNvSpPr/>
          <p:nvPr/>
        </p:nvSpPr>
        <p:spPr>
          <a:xfrm>
            <a:off x="5486400" y="7124700"/>
            <a:ext cx="3810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a:t>
            </a:r>
          </a:p>
        </p:txBody>
      </p:sp>
    </p:spTree>
    <p:extLst>
      <p:ext uri="{BB962C8B-B14F-4D97-AF65-F5344CB8AC3E}">
        <p14:creationId xmlns:p14="http://schemas.microsoft.com/office/powerpoint/2010/main" val="378399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C2DE4-0227-ED02-4C6C-55E67C0A8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BDBFAB-6B29-FF6C-1B5A-C3CFBEC97F0A}"/>
              </a:ext>
            </a:extLst>
          </p:cNvPr>
          <p:cNvSpPr/>
          <p:nvPr/>
        </p:nvSpPr>
        <p:spPr>
          <a:xfrm>
            <a:off x="1905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grpSp>
        <p:nvGrpSpPr>
          <p:cNvPr id="3" name="Group 3">
            <a:extLst>
              <a:ext uri="{FF2B5EF4-FFF2-40B4-BE49-F238E27FC236}">
                <a16:creationId xmlns:a16="http://schemas.microsoft.com/office/drawing/2014/main" id="{2D8D7008-396A-811C-5BA7-A1472E3CD434}"/>
              </a:ext>
            </a:extLst>
          </p:cNvPr>
          <p:cNvGrpSpPr/>
          <p:nvPr/>
        </p:nvGrpSpPr>
        <p:grpSpPr>
          <a:xfrm>
            <a:off x="-1107683" y="-647700"/>
            <a:ext cx="6898883" cy="11216898"/>
            <a:chOff x="0" y="0"/>
            <a:chExt cx="2117230" cy="4781095"/>
          </a:xfrm>
        </p:grpSpPr>
        <p:sp>
          <p:nvSpPr>
            <p:cNvPr id="4" name="Freeform 4">
              <a:extLst>
                <a:ext uri="{FF2B5EF4-FFF2-40B4-BE49-F238E27FC236}">
                  <a16:creationId xmlns:a16="http://schemas.microsoft.com/office/drawing/2014/main" id="{02666308-DD73-A030-F8A8-A09AE4FE527D}"/>
                </a:ext>
              </a:extLst>
            </p:cNvPr>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a:extLst>
                <a:ext uri="{FF2B5EF4-FFF2-40B4-BE49-F238E27FC236}">
                  <a16:creationId xmlns:a16="http://schemas.microsoft.com/office/drawing/2014/main" id="{14FB6056-A7F8-C975-F1CD-E34871A633DB}"/>
                </a:ext>
              </a:extLst>
            </p:cNvPr>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a:extLst>
              <a:ext uri="{FF2B5EF4-FFF2-40B4-BE49-F238E27FC236}">
                <a16:creationId xmlns:a16="http://schemas.microsoft.com/office/drawing/2014/main" id="{2ADC92C0-DDA9-BF13-A246-B049CB2A219D}"/>
              </a:ext>
            </a:extLst>
          </p:cNvPr>
          <p:cNvGrpSpPr/>
          <p:nvPr/>
        </p:nvGrpSpPr>
        <p:grpSpPr>
          <a:xfrm>
            <a:off x="0" y="-235408"/>
            <a:ext cx="17978412" cy="10512883"/>
            <a:chOff x="0" y="-95250"/>
            <a:chExt cx="692357" cy="591407"/>
          </a:xfrm>
        </p:grpSpPr>
        <p:sp>
          <p:nvSpPr>
            <p:cNvPr id="10" name="Freeform 10">
              <a:extLst>
                <a:ext uri="{FF2B5EF4-FFF2-40B4-BE49-F238E27FC236}">
                  <a16:creationId xmlns:a16="http://schemas.microsoft.com/office/drawing/2014/main" id="{25EA420B-5E1E-489D-C1CD-AF8557F0AB01}"/>
                </a:ext>
              </a:extLst>
            </p:cNvPr>
            <p:cNvSpPr/>
            <p:nvPr/>
          </p:nvSpPr>
          <p:spPr>
            <a:xfrm>
              <a:off x="0" y="803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US" dirty="0"/>
            </a:p>
          </p:txBody>
        </p:sp>
        <p:sp>
          <p:nvSpPr>
            <p:cNvPr id="11" name="TextBox 11">
              <a:extLst>
                <a:ext uri="{FF2B5EF4-FFF2-40B4-BE49-F238E27FC236}">
                  <a16:creationId xmlns:a16="http://schemas.microsoft.com/office/drawing/2014/main" id="{BCFE1108-976C-E48B-863F-B345E56A01E0}"/>
                </a:ext>
              </a:extLst>
            </p:cNvPr>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8" name="TextBox 7">
            <a:extLst>
              <a:ext uri="{FF2B5EF4-FFF2-40B4-BE49-F238E27FC236}">
                <a16:creationId xmlns:a16="http://schemas.microsoft.com/office/drawing/2014/main" id="{EBAE1501-A191-C648-E274-C866876CD36F}"/>
              </a:ext>
            </a:extLst>
          </p:cNvPr>
          <p:cNvSpPr txBox="1"/>
          <p:nvPr/>
        </p:nvSpPr>
        <p:spPr>
          <a:xfrm>
            <a:off x="1560286" y="77076"/>
            <a:ext cx="14857839" cy="1484574"/>
          </a:xfrm>
          <a:prstGeom prst="rect">
            <a:avLst/>
          </a:prstGeom>
          <a:noFill/>
        </p:spPr>
        <p:txBody>
          <a:bodyPr wrap="square" rtlCol="0">
            <a:spAutoFit/>
          </a:bodyPr>
          <a:lstStyle/>
          <a:p>
            <a:pPr algn="ctr">
              <a:lnSpc>
                <a:spcPts val="12630"/>
              </a:lnSpc>
            </a:pPr>
            <a:r>
              <a:rPr lang="en-US" sz="6000" b="1" dirty="0">
                <a:solidFill>
                  <a:srgbClr val="000000"/>
                </a:solidFill>
                <a:latin typeface="Times New Roman" panose="02020603050405020304" pitchFamily="18" charset="0"/>
                <a:cs typeface="Times New Roman" panose="02020603050405020304" pitchFamily="18" charset="0"/>
              </a:rPr>
              <a:t>Sequence Diagram - Image</a:t>
            </a:r>
          </a:p>
        </p:txBody>
      </p:sp>
      <p:pic>
        <p:nvPicPr>
          <p:cNvPr id="18" name="Picture 17">
            <a:extLst>
              <a:ext uri="{FF2B5EF4-FFF2-40B4-BE49-F238E27FC236}">
                <a16:creationId xmlns:a16="http://schemas.microsoft.com/office/drawing/2014/main" id="{C1186806-729A-79B5-9300-E79648B23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1" y="2658938"/>
            <a:ext cx="14149108" cy="5837362"/>
          </a:xfrm>
          <a:prstGeom prst="rect">
            <a:avLst/>
          </a:prstGeom>
        </p:spPr>
      </p:pic>
    </p:spTree>
    <p:extLst>
      <p:ext uri="{BB962C8B-B14F-4D97-AF65-F5344CB8AC3E}">
        <p14:creationId xmlns:p14="http://schemas.microsoft.com/office/powerpoint/2010/main" val="261140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28600" y="1758145"/>
            <a:ext cx="14859000" cy="8219188"/>
            <a:chOff x="0" y="0"/>
            <a:chExt cx="1893549" cy="812800"/>
          </a:xfrm>
        </p:grpSpPr>
        <p:sp>
          <p:nvSpPr>
            <p:cNvPr id="3" name="Freeform 3"/>
            <p:cNvSpPr/>
            <p:nvPr/>
          </p:nvSpPr>
          <p:spPr>
            <a:xfrm>
              <a:off x="0" y="0"/>
              <a:ext cx="1893549" cy="812800"/>
            </a:xfrm>
            <a:custGeom>
              <a:avLst/>
              <a:gdLst/>
              <a:ahLst/>
              <a:cxnLst/>
              <a:rect l="l" t="t" r="r" b="b"/>
              <a:pathLst>
                <a:path w="1893549" h="812800">
                  <a:moveTo>
                    <a:pt x="0" y="0"/>
                  </a:moveTo>
                  <a:lnTo>
                    <a:pt x="1893549" y="0"/>
                  </a:lnTo>
                  <a:lnTo>
                    <a:pt x="1893549" y="812800"/>
                  </a:lnTo>
                  <a:lnTo>
                    <a:pt x="0" y="812800"/>
                  </a:lnTo>
                  <a:close/>
                </a:path>
              </a:pathLst>
            </a:custGeom>
            <a:solidFill>
              <a:srgbClr val="FFFFFF"/>
            </a:solidFill>
          </p:spPr>
        </p:sp>
        <p:sp>
          <p:nvSpPr>
            <p:cNvPr id="4" name="TextBox 4"/>
            <p:cNvSpPr txBox="1"/>
            <p:nvPr/>
          </p:nvSpPr>
          <p:spPr>
            <a:xfrm>
              <a:off x="0" y="-95250"/>
              <a:ext cx="1893549" cy="908050"/>
            </a:xfrm>
            <a:prstGeom prst="rect">
              <a:avLst/>
            </a:prstGeom>
          </p:spPr>
          <p:txBody>
            <a:bodyPr lIns="50800" tIns="50800" rIns="50800" bIns="50800" rtlCol="0" anchor="ctr"/>
            <a:lstStyle/>
            <a:p>
              <a:pPr algn="ctr">
                <a:lnSpc>
                  <a:spcPts val="3213"/>
                </a:lnSpc>
              </a:pPr>
              <a:endParaRPr dirty="0"/>
            </a:p>
          </p:txBody>
        </p:sp>
      </p:grpSp>
      <p:sp>
        <p:nvSpPr>
          <p:cNvPr id="5" name="TextBox 5"/>
          <p:cNvSpPr txBox="1"/>
          <p:nvPr/>
        </p:nvSpPr>
        <p:spPr>
          <a:xfrm>
            <a:off x="496299" y="603200"/>
            <a:ext cx="8782495" cy="1110882"/>
          </a:xfrm>
          <a:prstGeom prst="rect">
            <a:avLst/>
          </a:prstGeom>
        </p:spPr>
        <p:txBody>
          <a:bodyPr lIns="0" tIns="0" rIns="0" bIns="0" rtlCol="0" anchor="t">
            <a:spAutoFit/>
          </a:bodyPr>
          <a:lstStyle/>
          <a:p>
            <a:pPr marL="0" lvl="0" indent="0">
              <a:lnSpc>
                <a:spcPts val="9348"/>
              </a:lnSpc>
              <a:spcBef>
                <a:spcPct val="0"/>
              </a:spcBef>
            </a:pPr>
            <a:r>
              <a:rPr lang="en-US" sz="7200" b="1" dirty="0">
                <a:solidFill>
                  <a:srgbClr val="000000"/>
                </a:solidFill>
                <a:latin typeface="Times New Roman" panose="02020603050405020304" pitchFamily="18" charset="0"/>
                <a:cs typeface="Times New Roman" panose="02020603050405020304" pitchFamily="18" charset="0"/>
              </a:rPr>
              <a:t>Conclusion</a:t>
            </a:r>
          </a:p>
        </p:txBody>
      </p:sp>
      <p:sp>
        <p:nvSpPr>
          <p:cNvPr id="6" name="TextBox 6"/>
          <p:cNvSpPr txBox="1"/>
          <p:nvPr/>
        </p:nvSpPr>
        <p:spPr>
          <a:xfrm>
            <a:off x="479239" y="2400300"/>
            <a:ext cx="11465607" cy="5820824"/>
          </a:xfrm>
          <a:prstGeom prst="rect">
            <a:avLst/>
          </a:prstGeom>
        </p:spPr>
        <p:txBody>
          <a:bodyPr wrap="square" lIns="0" tIns="0" rIns="0" bIns="0" rtlCol="0" anchor="t">
            <a:spAutoFit/>
          </a:bodyPr>
          <a:lstStyle/>
          <a:p>
            <a:pPr algn="just">
              <a:lnSpc>
                <a:spcPct val="150000"/>
              </a:lnSpc>
            </a:pPr>
            <a:r>
              <a:rPr lang="en-US" sz="3200" spc="-66" dirty="0">
                <a:solidFill>
                  <a:srgbClr val="000000"/>
                </a:solidFill>
                <a:latin typeface="Times New Roman" panose="02020603050405020304" pitchFamily="18" charset="0"/>
                <a:cs typeface="Times New Roman" panose="02020603050405020304" pitchFamily="18" charset="0"/>
              </a:rPr>
              <a:t>	In conclusion, the Disaster Detection project represents a significant advancement in disaster monitoring and response, greatly aided by the integration of various UML diagrams. These visual representations, including use case diagrams, sequence diagrams, process flows, and state charts, provided deeper insights into the project's architecture and functionality. Through the integration of state-of-the-art models like Convolutional Neural Networks (CNNs), the system adeptly overcomes limitations of traditional approaches. </a:t>
            </a:r>
          </a:p>
        </p:txBody>
      </p:sp>
      <p:grpSp>
        <p:nvGrpSpPr>
          <p:cNvPr id="7" name="Group 7"/>
          <p:cNvGrpSpPr/>
          <p:nvPr/>
        </p:nvGrpSpPr>
        <p:grpSpPr>
          <a:xfrm>
            <a:off x="14598485" y="-603772"/>
            <a:ext cx="4967219" cy="11216898"/>
            <a:chOff x="0" y="0"/>
            <a:chExt cx="2117230" cy="4781095"/>
          </a:xfrm>
        </p:grpSpPr>
        <p:sp>
          <p:nvSpPr>
            <p:cNvPr id="8" name="Freeform 8"/>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000000"/>
            </a:solidFill>
          </p:spPr>
        </p:sp>
        <p:sp>
          <p:nvSpPr>
            <p:cNvPr id="9" name="TextBox 9"/>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0" name="Group 10"/>
          <p:cNvGrpSpPr/>
          <p:nvPr/>
        </p:nvGrpSpPr>
        <p:grpSpPr>
          <a:xfrm>
            <a:off x="15062579" y="-464949"/>
            <a:ext cx="4967219" cy="11216898"/>
            <a:chOff x="0" y="0"/>
            <a:chExt cx="2117230" cy="4781095"/>
          </a:xfrm>
        </p:grpSpPr>
        <p:sp>
          <p:nvSpPr>
            <p:cNvPr id="11" name="Freeform 11"/>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12" name="TextBox 12"/>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3" name="Group 13"/>
          <p:cNvGrpSpPr/>
          <p:nvPr/>
        </p:nvGrpSpPr>
        <p:grpSpPr>
          <a:xfrm>
            <a:off x="12181887" y="5143500"/>
            <a:ext cx="4900207" cy="4900188"/>
            <a:chOff x="0" y="0"/>
            <a:chExt cx="6350000" cy="6349975"/>
          </a:xfrm>
          <a:solidFill>
            <a:schemeClr val="accent5">
              <a:lumMod val="20000"/>
              <a:lumOff val="80000"/>
            </a:schemeClr>
          </a:solidFill>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sp>
      </p:grpSp>
      <p:grpSp>
        <p:nvGrpSpPr>
          <p:cNvPr id="17" name="Group 17"/>
          <p:cNvGrpSpPr/>
          <p:nvPr/>
        </p:nvGrpSpPr>
        <p:grpSpPr>
          <a:xfrm>
            <a:off x="17200615" y="298796"/>
            <a:ext cx="2174770" cy="696247"/>
            <a:chOff x="0" y="0"/>
            <a:chExt cx="568013" cy="181848"/>
          </a:xfrm>
        </p:grpSpPr>
        <p:sp>
          <p:nvSpPr>
            <p:cNvPr id="18" name="Freeform 18"/>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9" name="TextBox 19"/>
            <p:cNvSpPr txBox="1"/>
            <p:nvPr/>
          </p:nvSpPr>
          <p:spPr>
            <a:xfrm>
              <a:off x="0" y="-95250"/>
              <a:ext cx="568013" cy="277098"/>
            </a:xfrm>
            <a:prstGeom prst="rect">
              <a:avLst/>
            </a:prstGeom>
          </p:spPr>
          <p:txBody>
            <a:bodyPr lIns="50800" tIns="50800" rIns="50800" bIns="50800" rtlCol="0" anchor="ctr"/>
            <a:lstStyle/>
            <a:p>
              <a:pPr algn="ctr">
                <a:lnSpc>
                  <a:spcPts val="3213"/>
                </a:lnSpc>
              </a:pPr>
              <a:endParaRPr dirty="0"/>
            </a:p>
          </p:txBody>
        </p:sp>
      </p:grpSp>
      <p:pic>
        <p:nvPicPr>
          <p:cNvPr id="23" name="Picture 22">
            <a:extLst>
              <a:ext uri="{FF2B5EF4-FFF2-40B4-BE49-F238E27FC236}">
                <a16:creationId xmlns:a16="http://schemas.microsoft.com/office/drawing/2014/main" id="{4DB60B69-7B93-6294-7865-6443A2E79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1887" y="5143500"/>
            <a:ext cx="4876190" cy="4876190"/>
          </a:xfrm>
          <a:prstGeom prst="rect">
            <a:avLst/>
          </a:prstGeom>
        </p:spPr>
      </p:pic>
      <p:pic>
        <p:nvPicPr>
          <p:cNvPr id="15" name="Picture 14">
            <a:extLst>
              <a:ext uri="{FF2B5EF4-FFF2-40B4-BE49-F238E27FC236}">
                <a16:creationId xmlns:a16="http://schemas.microsoft.com/office/drawing/2014/main" id="{9C9EAD00-8706-7491-35C6-0EB8EAA22772}"/>
              </a:ext>
            </a:extLst>
          </p:cNvPr>
          <p:cNvPicPr>
            <a:picLocks noChangeAspect="1"/>
          </p:cNvPicPr>
          <p:nvPr/>
        </p:nvPicPr>
        <p:blipFill rotWithShape="1">
          <a:blip r:embed="rId3"/>
          <a:srcRect l="66392" t="9653" r="26160" b="62755"/>
          <a:stretch/>
        </p:blipFill>
        <p:spPr>
          <a:xfrm>
            <a:off x="12212544" y="1485900"/>
            <a:ext cx="855541" cy="18503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FA2A088-35C0-6D0C-59DB-2D0EF6BA2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2"/>
          <p:cNvSpPr txBox="1"/>
          <p:nvPr/>
        </p:nvSpPr>
        <p:spPr>
          <a:xfrm>
            <a:off x="5105400" y="952500"/>
            <a:ext cx="9143999" cy="1663917"/>
          </a:xfrm>
          <a:prstGeom prst="rect">
            <a:avLst/>
          </a:prstGeom>
        </p:spPr>
        <p:txBody>
          <a:bodyPr wrap="square" lIns="0" tIns="0" rIns="0" bIns="0" rtlCol="0" anchor="t">
            <a:spAutoFit/>
          </a:bodyPr>
          <a:lstStyle/>
          <a:p>
            <a:pPr>
              <a:lnSpc>
                <a:spcPts val="14323"/>
              </a:lnSpc>
            </a:pPr>
            <a:r>
              <a:rPr lang="en-US" sz="96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3" name="Group 3"/>
          <p:cNvGrpSpPr/>
          <p:nvPr/>
        </p:nvGrpSpPr>
        <p:grpSpPr>
          <a:xfrm>
            <a:off x="1602763" y="3536320"/>
            <a:ext cx="15656537" cy="6005780"/>
            <a:chOff x="0" y="0"/>
            <a:chExt cx="3097611" cy="1188230"/>
          </a:xfrm>
        </p:grpSpPr>
        <p:sp>
          <p:nvSpPr>
            <p:cNvPr id="4" name="Freeform 4"/>
            <p:cNvSpPr/>
            <p:nvPr/>
          </p:nvSpPr>
          <p:spPr>
            <a:xfrm>
              <a:off x="0" y="0"/>
              <a:ext cx="3097611" cy="1188230"/>
            </a:xfrm>
            <a:custGeom>
              <a:avLst/>
              <a:gdLst/>
              <a:ahLst/>
              <a:cxnLst/>
              <a:rect l="l" t="t" r="r" b="b"/>
              <a:pathLst>
                <a:path w="3097611" h="1188230">
                  <a:moveTo>
                    <a:pt x="0" y="0"/>
                  </a:moveTo>
                  <a:lnTo>
                    <a:pt x="3097611" y="0"/>
                  </a:lnTo>
                  <a:lnTo>
                    <a:pt x="3097611" y="1188230"/>
                  </a:lnTo>
                  <a:lnTo>
                    <a:pt x="0" y="1188230"/>
                  </a:lnTo>
                  <a:close/>
                </a:path>
              </a:pathLst>
            </a:custGeom>
            <a:solidFill>
              <a:srgbClr val="FEBA32"/>
            </a:solidFill>
          </p:spPr>
        </p:sp>
        <p:sp>
          <p:nvSpPr>
            <p:cNvPr id="5" name="TextBox 5"/>
            <p:cNvSpPr txBox="1"/>
            <p:nvPr/>
          </p:nvSpPr>
          <p:spPr>
            <a:xfrm>
              <a:off x="0" y="-95250"/>
              <a:ext cx="3097611" cy="128348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343538" y="2622862"/>
            <a:ext cx="15600924" cy="6395156"/>
            <a:chOff x="0" y="-95250"/>
            <a:chExt cx="3086608" cy="1265267"/>
          </a:xfrm>
        </p:grpSpPr>
        <p:sp>
          <p:nvSpPr>
            <p:cNvPr id="10" name="Freeform 10"/>
            <p:cNvSpPr/>
            <p:nvPr/>
          </p:nvSpPr>
          <p:spPr>
            <a:xfrm>
              <a:off x="0" y="0"/>
              <a:ext cx="3086608" cy="1170017"/>
            </a:xfrm>
            <a:custGeom>
              <a:avLst/>
              <a:gdLst/>
              <a:ahLst/>
              <a:cxnLst/>
              <a:rect l="l" t="t" r="r" b="b"/>
              <a:pathLst>
                <a:path w="3086608" h="1170017">
                  <a:moveTo>
                    <a:pt x="0" y="0"/>
                  </a:moveTo>
                  <a:lnTo>
                    <a:pt x="3086608" y="0"/>
                  </a:lnTo>
                  <a:lnTo>
                    <a:pt x="3086608" y="1170017"/>
                  </a:lnTo>
                  <a:lnTo>
                    <a:pt x="0" y="1170017"/>
                  </a:lnTo>
                  <a:close/>
                </a:path>
              </a:pathLst>
            </a:custGeom>
            <a:solidFill>
              <a:srgbClr val="FFFFFF"/>
            </a:solidFill>
          </p:spPr>
          <p:txBody>
            <a:bodyPr/>
            <a:lstStyle/>
            <a:p>
              <a:endParaRPr lang="en-US" dirty="0"/>
            </a:p>
          </p:txBody>
        </p:sp>
        <p:sp>
          <p:nvSpPr>
            <p:cNvPr id="11" name="TextBox 11"/>
            <p:cNvSpPr txBox="1"/>
            <p:nvPr/>
          </p:nvSpPr>
          <p:spPr>
            <a:xfrm>
              <a:off x="0" y="-95250"/>
              <a:ext cx="3086608" cy="1265267"/>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2896462" y="3756149"/>
            <a:ext cx="1224101" cy="1224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5" name="Group 15"/>
          <p:cNvGrpSpPr/>
          <p:nvPr/>
        </p:nvGrpSpPr>
        <p:grpSpPr>
          <a:xfrm>
            <a:off x="2903338" y="5449106"/>
            <a:ext cx="1224101" cy="122410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8" name="Group 18"/>
          <p:cNvGrpSpPr/>
          <p:nvPr/>
        </p:nvGrpSpPr>
        <p:grpSpPr>
          <a:xfrm>
            <a:off x="2903338" y="7142062"/>
            <a:ext cx="1224101" cy="12241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0" name="TextBox 20"/>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10352158" y="3756149"/>
            <a:ext cx="1224101" cy="122410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10352158" y="5449106"/>
            <a:ext cx="1224101" cy="122410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31" name="TextBox 31"/>
          <p:cNvSpPr txBox="1"/>
          <p:nvPr/>
        </p:nvSpPr>
        <p:spPr>
          <a:xfrm>
            <a:off x="3344308" y="3942666"/>
            <a:ext cx="328408" cy="825179"/>
          </a:xfrm>
          <a:prstGeom prst="rect">
            <a:avLst/>
          </a:prstGeom>
        </p:spPr>
        <p:txBody>
          <a:bodyPr wrap="square"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1</a:t>
            </a:r>
          </a:p>
        </p:txBody>
      </p:sp>
      <p:sp>
        <p:nvSpPr>
          <p:cNvPr id="32" name="TextBox 32"/>
          <p:cNvSpPr txBox="1"/>
          <p:nvPr/>
        </p:nvSpPr>
        <p:spPr>
          <a:xfrm>
            <a:off x="3344308" y="5606932"/>
            <a:ext cx="522630" cy="825179"/>
          </a:xfrm>
          <a:prstGeom prst="rect">
            <a:avLst/>
          </a:prstGeom>
        </p:spPr>
        <p:txBody>
          <a:bodyPr wrap="square"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2</a:t>
            </a:r>
          </a:p>
        </p:txBody>
      </p:sp>
      <p:sp>
        <p:nvSpPr>
          <p:cNvPr id="33" name="TextBox 33"/>
          <p:cNvSpPr txBox="1"/>
          <p:nvPr/>
        </p:nvSpPr>
        <p:spPr>
          <a:xfrm>
            <a:off x="3348009" y="7275676"/>
            <a:ext cx="321006" cy="825179"/>
          </a:xfrm>
          <a:prstGeom prst="rect">
            <a:avLst/>
          </a:prstGeom>
        </p:spPr>
        <p:txBody>
          <a:bodyPr wrap="square"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3</a:t>
            </a:r>
          </a:p>
        </p:txBody>
      </p:sp>
      <p:sp>
        <p:nvSpPr>
          <p:cNvPr id="34" name="TextBox 34"/>
          <p:cNvSpPr txBox="1"/>
          <p:nvPr/>
        </p:nvSpPr>
        <p:spPr>
          <a:xfrm>
            <a:off x="10787253" y="3941932"/>
            <a:ext cx="413028" cy="825179"/>
          </a:xfrm>
          <a:prstGeom prst="rect">
            <a:avLst/>
          </a:prstGeom>
        </p:spPr>
        <p:txBody>
          <a:bodyPr wrap="square"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4</a:t>
            </a:r>
          </a:p>
        </p:txBody>
      </p:sp>
      <p:sp>
        <p:nvSpPr>
          <p:cNvPr id="35" name="TextBox 35"/>
          <p:cNvSpPr txBox="1"/>
          <p:nvPr/>
        </p:nvSpPr>
        <p:spPr>
          <a:xfrm>
            <a:off x="10787253" y="5633939"/>
            <a:ext cx="357290" cy="807913"/>
          </a:xfrm>
          <a:prstGeom prst="rect">
            <a:avLst/>
          </a:prstGeom>
        </p:spPr>
        <p:txBody>
          <a:bodyPr wrap="square"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5</a:t>
            </a:r>
          </a:p>
        </p:txBody>
      </p:sp>
      <p:sp>
        <p:nvSpPr>
          <p:cNvPr id="37" name="TextBox 37"/>
          <p:cNvSpPr txBox="1"/>
          <p:nvPr/>
        </p:nvSpPr>
        <p:spPr>
          <a:xfrm>
            <a:off x="4503094" y="4296474"/>
            <a:ext cx="4481467" cy="370294"/>
          </a:xfrm>
          <a:prstGeom prst="rect">
            <a:avLst/>
          </a:prstGeom>
        </p:spPr>
        <p:txBody>
          <a:bodyPr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ABSTRACT</a:t>
            </a:r>
          </a:p>
        </p:txBody>
      </p:sp>
      <p:sp>
        <p:nvSpPr>
          <p:cNvPr id="38" name="TextBox 38"/>
          <p:cNvSpPr txBox="1"/>
          <p:nvPr/>
        </p:nvSpPr>
        <p:spPr>
          <a:xfrm>
            <a:off x="4452704" y="5496232"/>
            <a:ext cx="5574187" cy="1231106"/>
          </a:xfrm>
          <a:prstGeom prst="rect">
            <a:avLst/>
          </a:prstGeom>
        </p:spPr>
        <p:txBody>
          <a:bodyPr wrap="square" lIns="0" tIns="0" rIns="0" bIns="0" rtlCol="0" anchor="t">
            <a:spAutoFit/>
          </a:bodyPr>
          <a:lstStyle/>
          <a:p>
            <a:r>
              <a:rPr lang="en-US" sz="4000" dirty="0">
                <a:solidFill>
                  <a:srgbClr val="000000"/>
                </a:solidFill>
                <a:latin typeface="Times New Roman" panose="02020603050405020304" pitchFamily="18" charset="0"/>
                <a:cs typeface="Times New Roman" panose="02020603050405020304" pitchFamily="18" charset="0"/>
              </a:rPr>
              <a:t>FUNCTIONAL REQUIREMENTS</a:t>
            </a:r>
          </a:p>
        </p:txBody>
      </p:sp>
      <p:sp>
        <p:nvSpPr>
          <p:cNvPr id="39" name="TextBox 39"/>
          <p:cNvSpPr txBox="1"/>
          <p:nvPr/>
        </p:nvSpPr>
        <p:spPr>
          <a:xfrm>
            <a:off x="4510494" y="7145411"/>
            <a:ext cx="5516397" cy="1231106"/>
          </a:xfrm>
          <a:prstGeom prst="rect">
            <a:avLst/>
          </a:prstGeom>
        </p:spPr>
        <p:txBody>
          <a:bodyPr wrap="square" lIns="0" tIns="0" rIns="0" bIns="0" rtlCol="0" anchor="t">
            <a:spAutoFit/>
          </a:bodyPr>
          <a:lstStyle/>
          <a:p>
            <a:r>
              <a:rPr lang="en-US" sz="4000" dirty="0">
                <a:solidFill>
                  <a:srgbClr val="000000"/>
                </a:solidFill>
                <a:latin typeface="Times New Roman" panose="02020603050405020304" pitchFamily="18" charset="0"/>
                <a:cs typeface="Times New Roman" panose="02020603050405020304" pitchFamily="18" charset="0"/>
              </a:rPr>
              <a:t>NON-FUNCTIONAL </a:t>
            </a:r>
          </a:p>
          <a:p>
            <a:r>
              <a:rPr lang="en-US" sz="4000" dirty="0">
                <a:solidFill>
                  <a:srgbClr val="000000"/>
                </a:solidFill>
                <a:latin typeface="Times New Roman" panose="02020603050405020304" pitchFamily="18" charset="0"/>
                <a:cs typeface="Times New Roman" panose="02020603050405020304" pitchFamily="18" charset="0"/>
              </a:rPr>
              <a:t>REQUIREMENTS</a:t>
            </a:r>
          </a:p>
        </p:txBody>
      </p:sp>
      <p:sp>
        <p:nvSpPr>
          <p:cNvPr id="40" name="TextBox 40"/>
          <p:cNvSpPr txBox="1"/>
          <p:nvPr/>
        </p:nvSpPr>
        <p:spPr>
          <a:xfrm>
            <a:off x="11959315" y="4250130"/>
            <a:ext cx="5052545" cy="370294"/>
          </a:xfrm>
          <a:prstGeom prst="rect">
            <a:avLst/>
          </a:prstGeom>
        </p:spPr>
        <p:txBody>
          <a:bodyPr wrap="square"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UML DIAGRAMS</a:t>
            </a:r>
          </a:p>
        </p:txBody>
      </p:sp>
      <p:sp>
        <p:nvSpPr>
          <p:cNvPr id="42" name="TextBox 42"/>
          <p:cNvSpPr txBox="1"/>
          <p:nvPr/>
        </p:nvSpPr>
        <p:spPr>
          <a:xfrm>
            <a:off x="11958791" y="5937405"/>
            <a:ext cx="4223939" cy="370294"/>
          </a:xfrm>
          <a:prstGeom prst="rect">
            <a:avLst/>
          </a:prstGeom>
        </p:spPr>
        <p:txBody>
          <a:bodyPr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CONCLUSION</a:t>
            </a:r>
          </a:p>
        </p:txBody>
      </p:sp>
      <p:sp>
        <p:nvSpPr>
          <p:cNvPr id="44" name="TextBox 30">
            <a:extLst>
              <a:ext uri="{FF2B5EF4-FFF2-40B4-BE49-F238E27FC236}">
                <a16:creationId xmlns:a16="http://schemas.microsoft.com/office/drawing/2014/main" id="{4E6EC411-C03D-B699-8247-2B8AEF0F8849}"/>
              </a:ext>
            </a:extLst>
          </p:cNvPr>
          <p:cNvSpPr txBox="1"/>
          <p:nvPr/>
        </p:nvSpPr>
        <p:spPr>
          <a:xfrm>
            <a:off x="5008635" y="1260341"/>
            <a:ext cx="7951851" cy="1476366"/>
          </a:xfrm>
          <a:prstGeom prst="rect">
            <a:avLst/>
          </a:prstGeom>
        </p:spPr>
        <p:txBody>
          <a:bodyPr lIns="0" tIns="0" rIns="0" bIns="0" rtlCol="0" anchor="t">
            <a:spAutoFit/>
          </a:bodyPr>
          <a:lstStyle/>
          <a:p>
            <a:pPr marL="0" lvl="0" indent="0" algn="ctr">
              <a:lnSpc>
                <a:spcPts val="12630"/>
              </a:lnSpc>
              <a:spcBef>
                <a:spcPct val="0"/>
              </a:spcBef>
            </a:pPr>
            <a:r>
              <a:rPr lang="en-US" sz="8800" b="1" u="none" strike="noStrike" dirty="0">
                <a:latin typeface="Times New Roman" panose="02020603050405020304" pitchFamily="18" charset="0"/>
                <a:cs typeface="Times New Roman" panose="02020603050405020304" pitchFamily="18" charset="0"/>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3B979D-F3A6-2D1E-B1BA-615F84B4D756}"/>
              </a:ext>
            </a:extLst>
          </p:cNvPr>
          <p:cNvSpPr/>
          <p:nvPr/>
        </p:nvSpPr>
        <p:spPr>
          <a:xfrm>
            <a:off x="9330" y="1998996"/>
            <a:ext cx="18288000" cy="822067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10"/>
          <p:cNvSpPr txBox="1"/>
          <p:nvPr/>
        </p:nvSpPr>
        <p:spPr>
          <a:xfrm>
            <a:off x="2590800" y="3333922"/>
            <a:ext cx="12454038" cy="4343497"/>
          </a:xfrm>
          <a:prstGeom prst="rect">
            <a:avLst/>
          </a:prstGeom>
        </p:spPr>
        <p:txBody>
          <a:bodyPr wrap="square" lIns="0" tIns="0" rIns="0" bIns="0" rtlCol="0" anchor="t">
            <a:spAutoFit/>
          </a:bodyPr>
          <a:lstStyle/>
          <a:p>
            <a:pPr marL="0" lvl="0" indent="0" algn="just">
              <a:lnSpc>
                <a:spcPct val="150000"/>
              </a:lnSpc>
            </a:pPr>
            <a:r>
              <a:rPr lang="en-US" sz="3200" dirty="0">
                <a:solidFill>
                  <a:schemeClr val="bg1"/>
                </a:solidFill>
                <a:latin typeface="Times New Roman" panose="02020603050405020304" pitchFamily="18" charset="0"/>
                <a:cs typeface="Times New Roman" panose="02020603050405020304" pitchFamily="18" charset="0"/>
              </a:rPr>
              <a:t>	The "Disaster Detection System" incorporates a crucial image processing process that utilizes advanced machine learning techniques to categorize images, identifying various types of disasters. This component stands at the forefront of disaster monitoring and response efforts. By improving accuracy and responsiveness in identifying disasters, it aims to provide authorities and organizations with more accurate information.</a:t>
            </a:r>
          </a:p>
        </p:txBody>
      </p:sp>
      <p:sp>
        <p:nvSpPr>
          <p:cNvPr id="9" name="Rectangle 8">
            <a:extLst>
              <a:ext uri="{FF2B5EF4-FFF2-40B4-BE49-F238E27FC236}">
                <a16:creationId xmlns:a16="http://schemas.microsoft.com/office/drawing/2014/main" id="{175AE66C-569B-7D31-E8D3-125D2497F8CB}"/>
              </a:ext>
            </a:extLst>
          </p:cNvPr>
          <p:cNvSpPr/>
          <p:nvPr/>
        </p:nvSpPr>
        <p:spPr>
          <a:xfrm>
            <a:off x="-1137" y="0"/>
            <a:ext cx="18288000" cy="208588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9">
            <a:extLst>
              <a:ext uri="{FF2B5EF4-FFF2-40B4-BE49-F238E27FC236}">
                <a16:creationId xmlns:a16="http://schemas.microsoft.com/office/drawing/2014/main" id="{09852994-D511-AE89-981C-41C8F1BC874E}"/>
              </a:ext>
            </a:extLst>
          </p:cNvPr>
          <p:cNvSpPr txBox="1"/>
          <p:nvPr/>
        </p:nvSpPr>
        <p:spPr>
          <a:xfrm>
            <a:off x="5766457" y="304761"/>
            <a:ext cx="6102724" cy="1476366"/>
          </a:xfrm>
          <a:prstGeom prst="rect">
            <a:avLst/>
          </a:prstGeom>
        </p:spPr>
        <p:txBody>
          <a:bodyPr wrap="square" lIns="0" tIns="0" rIns="0" bIns="0" rtlCol="0" anchor="t">
            <a:spAutoFit/>
          </a:bodyPr>
          <a:lstStyle/>
          <a:p>
            <a:pPr algn="ctr">
              <a:lnSpc>
                <a:spcPts val="12630"/>
              </a:lnSpc>
            </a:pPr>
            <a:r>
              <a:rPr lang="en-US" sz="8800" b="1" dirty="0">
                <a:solidFill>
                  <a:schemeClr val="bg1"/>
                </a:solidFill>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3B979D-F3A6-2D1E-B1BA-615F84B4D756}"/>
              </a:ext>
            </a:extLst>
          </p:cNvPr>
          <p:cNvSpPr/>
          <p:nvPr/>
        </p:nvSpPr>
        <p:spPr>
          <a:xfrm>
            <a:off x="9330" y="1998996"/>
            <a:ext cx="18288000" cy="822067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10"/>
          <p:cNvSpPr txBox="1"/>
          <p:nvPr/>
        </p:nvSpPr>
        <p:spPr>
          <a:xfrm>
            <a:off x="2926311" y="2266795"/>
            <a:ext cx="12454038" cy="7298152"/>
          </a:xfrm>
          <a:prstGeom prst="rect">
            <a:avLst/>
          </a:prstGeom>
        </p:spPr>
        <p:txBody>
          <a:bodyPr wrap="square" lIns="0" tIns="0" rIns="0" bIns="0" rtlCol="0" anchor="t">
            <a:spAutoFit/>
          </a:bodyPr>
          <a:lstStyle/>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'Abstract' to see the project Abstract.</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'Help' to get helpful information.</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'Start' to Run the program.</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'Home' button to go back to Home screen.</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the 'Load Model' to Select the CNN model and Load.</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the 'select Image' to select to upload an image.</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Check the image information and make sure the image meets the minimum resolution </a:t>
            </a:r>
            <a:r>
              <a:rPr lang="en-US" sz="3200">
                <a:solidFill>
                  <a:schemeClr val="bg1"/>
                </a:solidFill>
                <a:latin typeface="Times New Roman" panose="02020603050405020304" pitchFamily="18" charset="0"/>
                <a:cs typeface="Times New Roman" panose="02020603050405020304" pitchFamily="18" charset="0"/>
              </a:rPr>
              <a:t>of 150*150.</a:t>
            </a:r>
            <a:endParaRPr lang="en-US" sz="3200" dirty="0">
              <a:solidFill>
                <a:schemeClr val="bg1"/>
              </a:solidFill>
              <a:latin typeface="Times New Roman" panose="02020603050405020304" pitchFamily="18" charset="0"/>
              <a:cs typeface="Times New Roman" panose="02020603050405020304" pitchFamily="18" charset="0"/>
            </a:endParaRP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Click on 'Process images' button to process the image.</a:t>
            </a:r>
          </a:p>
          <a:p>
            <a:pPr marL="457200" lvl="0" indent="-457200" algn="just">
              <a:lnSpc>
                <a:spcPct val="150000"/>
              </a:lnSpc>
              <a:buFont typeface="Wingdings" panose="05000000000000000000" pitchFamily="2" charset="2"/>
              <a:buChar char="v"/>
            </a:pPr>
            <a:r>
              <a:rPr lang="en-US" sz="3200" dirty="0">
                <a:solidFill>
                  <a:schemeClr val="bg1"/>
                </a:solidFill>
                <a:latin typeface="Times New Roman" panose="02020603050405020304" pitchFamily="18" charset="0"/>
                <a:cs typeface="Times New Roman" panose="02020603050405020304" pitchFamily="18" charset="0"/>
              </a:rPr>
              <a:t>After processing the image check for the prediction.</a:t>
            </a:r>
          </a:p>
        </p:txBody>
      </p:sp>
      <p:sp>
        <p:nvSpPr>
          <p:cNvPr id="9" name="Rectangle 8">
            <a:extLst>
              <a:ext uri="{FF2B5EF4-FFF2-40B4-BE49-F238E27FC236}">
                <a16:creationId xmlns:a16="http://schemas.microsoft.com/office/drawing/2014/main" id="{175AE66C-569B-7D31-E8D3-125D2497F8CB}"/>
              </a:ext>
            </a:extLst>
          </p:cNvPr>
          <p:cNvSpPr/>
          <p:nvPr/>
        </p:nvSpPr>
        <p:spPr>
          <a:xfrm>
            <a:off x="-1137" y="0"/>
            <a:ext cx="18288000" cy="2085889"/>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9">
            <a:extLst>
              <a:ext uri="{FF2B5EF4-FFF2-40B4-BE49-F238E27FC236}">
                <a16:creationId xmlns:a16="http://schemas.microsoft.com/office/drawing/2014/main" id="{09852994-D511-AE89-981C-41C8F1BC874E}"/>
              </a:ext>
            </a:extLst>
          </p:cNvPr>
          <p:cNvSpPr txBox="1"/>
          <p:nvPr/>
        </p:nvSpPr>
        <p:spPr>
          <a:xfrm>
            <a:off x="5766457" y="304761"/>
            <a:ext cx="6102724" cy="1476366"/>
          </a:xfrm>
          <a:prstGeom prst="rect">
            <a:avLst/>
          </a:prstGeom>
        </p:spPr>
        <p:txBody>
          <a:bodyPr wrap="square" lIns="0" tIns="0" rIns="0" bIns="0" rtlCol="0" anchor="t">
            <a:spAutoFit/>
          </a:bodyPr>
          <a:lstStyle/>
          <a:p>
            <a:pPr algn="ctr">
              <a:lnSpc>
                <a:spcPts val="12630"/>
              </a:lnSpc>
            </a:pPr>
            <a:r>
              <a:rPr lang="en-US" sz="8800" b="1" dirty="0">
                <a:solidFill>
                  <a:schemeClr val="bg1"/>
                </a:solidFill>
                <a:latin typeface="Times New Roman" panose="02020603050405020304" pitchFamily="18" charset="0"/>
                <a:cs typeface="Times New Roman" panose="02020603050405020304" pitchFamily="18" charset="0"/>
              </a:rPr>
              <a:t>Help</a:t>
            </a:r>
          </a:p>
        </p:txBody>
      </p:sp>
    </p:spTree>
    <p:extLst>
      <p:ext uri="{BB962C8B-B14F-4D97-AF65-F5344CB8AC3E}">
        <p14:creationId xmlns:p14="http://schemas.microsoft.com/office/powerpoint/2010/main" val="4492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AB1A1C2-D7CE-6B1C-5A7C-15DB1E223EA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4" name="Group 4"/>
          <p:cNvGrpSpPr/>
          <p:nvPr/>
        </p:nvGrpSpPr>
        <p:grpSpPr>
          <a:xfrm>
            <a:off x="1439199" y="921722"/>
            <a:ext cx="13496001" cy="8946178"/>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grpSp>
        <p:nvGrpSpPr>
          <p:cNvPr id="7" name="Group 7"/>
          <p:cNvGrpSpPr/>
          <p:nvPr/>
        </p:nvGrpSpPr>
        <p:grpSpPr>
          <a:xfrm>
            <a:off x="228600" y="670411"/>
            <a:ext cx="14219496" cy="8946178"/>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sp>
        <p:nvSpPr>
          <p:cNvPr id="15" name="TextBox 15"/>
          <p:cNvSpPr txBox="1"/>
          <p:nvPr/>
        </p:nvSpPr>
        <p:spPr>
          <a:xfrm>
            <a:off x="17200615" y="-65891"/>
            <a:ext cx="2174770" cy="1060934"/>
          </a:xfrm>
          <a:prstGeom prst="rect">
            <a:avLst/>
          </a:prstGeom>
        </p:spPr>
        <p:txBody>
          <a:bodyPr lIns="50800" tIns="50800" rIns="50800" bIns="50800" rtlCol="0" anchor="ctr"/>
          <a:lstStyle/>
          <a:p>
            <a:pPr algn="ctr">
              <a:lnSpc>
                <a:spcPts val="3213"/>
              </a:lnSpc>
            </a:pPr>
            <a:endParaRPr dirty="0"/>
          </a:p>
        </p:txBody>
      </p:sp>
      <p:sp>
        <p:nvSpPr>
          <p:cNvPr id="22" name="TextBox 10">
            <a:extLst>
              <a:ext uri="{FF2B5EF4-FFF2-40B4-BE49-F238E27FC236}">
                <a16:creationId xmlns:a16="http://schemas.microsoft.com/office/drawing/2014/main" id="{8D6C684F-7CB4-BA47-5137-41132ECC6BFB}"/>
              </a:ext>
            </a:extLst>
          </p:cNvPr>
          <p:cNvSpPr txBox="1"/>
          <p:nvPr/>
        </p:nvSpPr>
        <p:spPr>
          <a:xfrm>
            <a:off x="685800" y="1697401"/>
            <a:ext cx="12672348" cy="7325723"/>
          </a:xfrm>
          <a:prstGeom prst="rect">
            <a:avLst/>
          </a:prstGeom>
        </p:spPr>
        <p:txBody>
          <a:bodyPr wrap="square" lIns="0" tIns="0" rIns="0" bIns="0" rtlCol="0" anchor="t">
            <a:spAutoFit/>
          </a:bodyPr>
          <a:lstStyle/>
          <a:p>
            <a:pPr lvl="0" algn="just">
              <a:lnSpc>
                <a:spcPts val="4056"/>
              </a:lnSpc>
            </a:pPr>
            <a:r>
              <a:rPr lang="en-US" sz="3200" b="1" dirty="0">
                <a:solidFill>
                  <a:srgbClr val="000000"/>
                </a:solidFill>
                <a:latin typeface="Times New Roman" panose="02020603050405020304" pitchFamily="18" charset="0"/>
                <a:cs typeface="Times New Roman" panose="02020603050405020304" pitchFamily="18" charset="0"/>
              </a:rPr>
              <a:t>Image Input:</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  Accept images in various formats (JPEG, PNG, etc.).</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  Support file upload for uploading images.</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  Allowing compatible images above the minimum resolution of 400*400.</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  Allowing compatible images </a:t>
            </a:r>
            <a:r>
              <a:rPr lang="en-US" sz="3200" dirty="0" err="1">
                <a:solidFill>
                  <a:srgbClr val="000000"/>
                </a:solidFill>
                <a:latin typeface="Times New Roman" panose="02020603050405020304" pitchFamily="18" charset="0"/>
                <a:cs typeface="Times New Roman" panose="02020603050405020304" pitchFamily="18" charset="0"/>
              </a:rPr>
              <a:t>upto</a:t>
            </a:r>
            <a:r>
              <a:rPr lang="en-US" sz="3200" dirty="0">
                <a:solidFill>
                  <a:srgbClr val="000000"/>
                </a:solidFill>
                <a:latin typeface="Times New Roman" panose="02020603050405020304" pitchFamily="18" charset="0"/>
                <a:cs typeface="Times New Roman" panose="02020603050405020304" pitchFamily="18" charset="0"/>
              </a:rPr>
              <a:t> a maximum of 4K resolution.</a:t>
            </a:r>
          </a:p>
          <a:p>
            <a:pPr lvl="0" algn="just">
              <a:lnSpc>
                <a:spcPts val="4056"/>
              </a:lnSpc>
            </a:pPr>
            <a:r>
              <a:rPr lang="en-US" sz="3200" b="1" dirty="0">
                <a:solidFill>
                  <a:srgbClr val="000000"/>
                </a:solidFill>
                <a:latin typeface="Times New Roman" panose="02020603050405020304" pitchFamily="18" charset="0"/>
                <a:cs typeface="Times New Roman" panose="02020603050405020304" pitchFamily="18" charset="0"/>
              </a:rPr>
              <a:t>Preprocessing:</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Preprocess images for normalization and resizing.</a:t>
            </a:r>
          </a:p>
          <a:p>
            <a:pPr lvl="0" algn="just">
              <a:lnSpc>
                <a:spcPts val="4056"/>
              </a:lnSpc>
            </a:pPr>
            <a:r>
              <a:rPr lang="en-US" sz="3200" dirty="0">
                <a:solidFill>
                  <a:srgbClr val="000000"/>
                </a:solidFill>
                <a:latin typeface="Times New Roman" panose="02020603050405020304" pitchFamily="18" charset="0"/>
                <a:cs typeface="Times New Roman" panose="02020603050405020304" pitchFamily="18" charset="0"/>
              </a:rPr>
              <a:t>  </a:t>
            </a:r>
          </a:p>
          <a:p>
            <a:pPr lvl="0" algn="just">
              <a:lnSpc>
                <a:spcPts val="4056"/>
              </a:lnSpc>
            </a:pPr>
            <a:r>
              <a:rPr lang="en-US" sz="3200" b="1" dirty="0">
                <a:solidFill>
                  <a:srgbClr val="000000"/>
                </a:solidFill>
                <a:latin typeface="Times New Roman" panose="02020603050405020304" pitchFamily="18" charset="0"/>
                <a:cs typeface="Times New Roman" panose="02020603050405020304" pitchFamily="18" charset="0"/>
              </a:rPr>
              <a:t>Feature Extraction:</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Extract relevant features using techniques like CNN.</a:t>
            </a:r>
          </a:p>
          <a:p>
            <a:pPr marL="342900" lvl="0" indent="-342900" algn="just">
              <a:lnSpc>
                <a:spcPts val="4056"/>
              </a:lnSpc>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a:p>
            <a:pPr lvl="0" algn="just">
              <a:lnSpc>
                <a:spcPts val="4056"/>
              </a:lnSpc>
            </a:pPr>
            <a:r>
              <a:rPr lang="en-US" sz="3200" b="1" dirty="0">
                <a:solidFill>
                  <a:srgbClr val="000000"/>
                </a:solidFill>
                <a:latin typeface="Times New Roman" panose="02020603050405020304" pitchFamily="18" charset="0"/>
                <a:cs typeface="Times New Roman" panose="02020603050405020304" pitchFamily="18" charset="0"/>
              </a:rPr>
              <a:t>Classification:</a:t>
            </a:r>
          </a:p>
          <a:p>
            <a:pPr marL="342900" lvl="0" indent="-342900" algn="just">
              <a:lnSpc>
                <a:spcPts val="4056"/>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Enable real-time classification for classifying new images.</a:t>
            </a:r>
          </a:p>
          <a:p>
            <a:pPr lvl="0" algn="just">
              <a:lnSpc>
                <a:spcPts val="4056"/>
              </a:lnSpc>
            </a:pPr>
            <a:endParaRPr lang="en-US" sz="3200" dirty="0">
              <a:solidFill>
                <a:srgbClr val="000000"/>
              </a:solidFill>
              <a:latin typeface="Times New Roman" panose="02020603050405020304" pitchFamily="18" charset="0"/>
              <a:cs typeface="Times New Roman" panose="02020603050405020304" pitchFamily="18" charset="0"/>
            </a:endParaRPr>
          </a:p>
        </p:txBody>
      </p:sp>
      <p:sp>
        <p:nvSpPr>
          <p:cNvPr id="2" name="TextBox 12">
            <a:extLst>
              <a:ext uri="{FF2B5EF4-FFF2-40B4-BE49-F238E27FC236}">
                <a16:creationId xmlns:a16="http://schemas.microsoft.com/office/drawing/2014/main" id="{38107AC7-A61F-F27A-9C92-BE658EAE37B5}"/>
              </a:ext>
            </a:extLst>
          </p:cNvPr>
          <p:cNvSpPr txBox="1"/>
          <p:nvPr/>
        </p:nvSpPr>
        <p:spPr>
          <a:xfrm>
            <a:off x="518496" y="302830"/>
            <a:ext cx="12435504" cy="1151790"/>
          </a:xfrm>
          <a:prstGeom prst="rect">
            <a:avLst/>
          </a:prstGeom>
        </p:spPr>
        <p:txBody>
          <a:bodyPr wrap="square" lIns="0" tIns="0" rIns="0" bIns="0" rtlCol="0" anchor="t">
            <a:spAutoFit/>
          </a:bodyPr>
          <a:lstStyle/>
          <a:p>
            <a:pPr marL="0" lvl="0" indent="0">
              <a:lnSpc>
                <a:spcPts val="10124"/>
              </a:lnSpc>
              <a:spcBef>
                <a:spcPct val="0"/>
              </a:spcBef>
            </a:pPr>
            <a:r>
              <a:rPr lang="en-US" sz="5400" b="1" dirty="0">
                <a:latin typeface="Times New Roman" panose="02020603050405020304" pitchFamily="18" charset="0"/>
                <a:cs typeface="Times New Roman" panose="02020603050405020304" pitchFamily="18" charset="0"/>
              </a:rPr>
              <a:t>Functional Requirements:</a:t>
            </a:r>
            <a:endParaRPr lang="en-US" sz="5400" b="1" u="none" strike="noStrike"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E0AD9-61CA-6E7B-5E65-772895AAA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532" y="-58498"/>
            <a:ext cx="6813468" cy="10345498"/>
          </a:xfrm>
          <a:prstGeom prst="rect">
            <a:avLst/>
          </a:prstGeom>
        </p:spPr>
      </p:pic>
      <p:grpSp>
        <p:nvGrpSpPr>
          <p:cNvPr id="4" name="Group 4"/>
          <p:cNvGrpSpPr/>
          <p:nvPr/>
        </p:nvGrpSpPr>
        <p:grpSpPr>
          <a:xfrm>
            <a:off x="1439199" y="921721"/>
            <a:ext cx="12739534" cy="9148755"/>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grpSp>
        <p:nvGrpSpPr>
          <p:cNvPr id="7" name="Group 7"/>
          <p:cNvGrpSpPr/>
          <p:nvPr/>
        </p:nvGrpSpPr>
        <p:grpSpPr>
          <a:xfrm>
            <a:off x="351814" y="516157"/>
            <a:ext cx="13364186" cy="9148755"/>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sp>
        <p:nvSpPr>
          <p:cNvPr id="15" name="TextBox 15"/>
          <p:cNvSpPr txBox="1"/>
          <p:nvPr/>
        </p:nvSpPr>
        <p:spPr>
          <a:xfrm>
            <a:off x="17200615" y="-65891"/>
            <a:ext cx="2174770" cy="1060934"/>
          </a:xfrm>
          <a:prstGeom prst="rect">
            <a:avLst/>
          </a:prstGeom>
        </p:spPr>
        <p:txBody>
          <a:bodyPr lIns="50800" tIns="50800" rIns="50800" bIns="50800" rtlCol="0" anchor="ctr"/>
          <a:lstStyle/>
          <a:p>
            <a:pPr algn="ctr">
              <a:lnSpc>
                <a:spcPts val="3213"/>
              </a:lnSpc>
            </a:pPr>
            <a:endParaRPr dirty="0"/>
          </a:p>
        </p:txBody>
      </p:sp>
      <p:sp>
        <p:nvSpPr>
          <p:cNvPr id="17" name="TextBox 12">
            <a:extLst>
              <a:ext uri="{FF2B5EF4-FFF2-40B4-BE49-F238E27FC236}">
                <a16:creationId xmlns:a16="http://schemas.microsoft.com/office/drawing/2014/main" id="{1347E437-1445-D074-6675-B9612CF0DA4F}"/>
              </a:ext>
            </a:extLst>
          </p:cNvPr>
          <p:cNvSpPr txBox="1"/>
          <p:nvPr/>
        </p:nvSpPr>
        <p:spPr>
          <a:xfrm>
            <a:off x="509944" y="299633"/>
            <a:ext cx="13206056" cy="830997"/>
          </a:xfrm>
          <a:prstGeom prst="rect">
            <a:avLst/>
          </a:prstGeom>
        </p:spPr>
        <p:txBody>
          <a:bodyPr wrap="square" lIns="0" tIns="0" rIns="0" bIns="0" rtlCol="0" anchor="t">
            <a:spAutoFit/>
          </a:bodyPr>
          <a:lstStyle/>
          <a:p>
            <a:pPr lvl="0"/>
            <a:r>
              <a:rPr lang="en-US" sz="5400" b="1" dirty="0">
                <a:solidFill>
                  <a:srgbClr val="000000"/>
                </a:solidFill>
                <a:latin typeface="Times New Roman" panose="02020603050405020304" pitchFamily="18" charset="0"/>
                <a:cs typeface="Times New Roman" panose="02020603050405020304" pitchFamily="18" charset="0"/>
              </a:rPr>
              <a:t>Non-Functional Requirements:</a:t>
            </a:r>
          </a:p>
        </p:txBody>
      </p:sp>
      <p:sp>
        <p:nvSpPr>
          <p:cNvPr id="22" name="TextBox 10">
            <a:extLst>
              <a:ext uri="{FF2B5EF4-FFF2-40B4-BE49-F238E27FC236}">
                <a16:creationId xmlns:a16="http://schemas.microsoft.com/office/drawing/2014/main" id="{8D6C684F-7CB4-BA47-5137-41132ECC6BFB}"/>
              </a:ext>
            </a:extLst>
          </p:cNvPr>
          <p:cNvSpPr txBox="1"/>
          <p:nvPr/>
        </p:nvSpPr>
        <p:spPr>
          <a:xfrm>
            <a:off x="850292" y="2353149"/>
            <a:ext cx="12525360" cy="6401753"/>
          </a:xfrm>
          <a:prstGeom prst="rect">
            <a:avLst/>
          </a:prstGeom>
        </p:spPr>
        <p:txBody>
          <a:bodyPr wrap="square" lIns="0" tIns="0" rIns="0" bIns="0" rtlCol="0" anchor="t">
            <a:spAutoFit/>
          </a:bodyPr>
          <a:lstStyle/>
          <a:p>
            <a:pPr lvl="0" algn="just"/>
            <a:r>
              <a:rPr lang="en-US" sz="3200" b="1" dirty="0">
                <a:solidFill>
                  <a:srgbClr val="000000"/>
                </a:solidFill>
                <a:latin typeface="Times New Roman" panose="02020603050405020304" pitchFamily="18" charset="0"/>
                <a:cs typeface="Times New Roman" panose="02020603050405020304" pitchFamily="18" charset="0"/>
              </a:rPr>
              <a:t>Performance:</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Fast and efficient image processing.</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Low-latency inference for timely classification.</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High accuracy in classifying diverse images.</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Efficient utilization of computational resources.</a:t>
            </a:r>
          </a:p>
          <a:p>
            <a:pPr marL="342900" lvl="0" indent="-342900" algn="just">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a:p>
            <a:pPr lvl="0" algn="just"/>
            <a:r>
              <a:rPr lang="en-US" sz="3200" b="1" dirty="0">
                <a:solidFill>
                  <a:srgbClr val="000000"/>
                </a:solidFill>
                <a:latin typeface="Times New Roman" panose="02020603050405020304" pitchFamily="18" charset="0"/>
                <a:cs typeface="Times New Roman" panose="02020603050405020304" pitchFamily="18" charset="0"/>
              </a:rPr>
              <a:t>Robustness:</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Ensure reliability and effectiveness </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Enhance overall longevity of the system.</a:t>
            </a:r>
          </a:p>
          <a:p>
            <a:pPr marL="342900" lvl="0" indent="-342900" algn="just">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a:p>
            <a:pPr lvl="0" algn="just"/>
            <a:r>
              <a:rPr lang="en-US" sz="3200" b="1" dirty="0">
                <a:solidFill>
                  <a:srgbClr val="000000"/>
                </a:solidFill>
                <a:latin typeface="Times New Roman" panose="02020603050405020304" pitchFamily="18" charset="0"/>
                <a:cs typeface="Times New Roman" panose="02020603050405020304" pitchFamily="18" charset="0"/>
              </a:rPr>
              <a:t>Usability:</a:t>
            </a:r>
          </a:p>
          <a:p>
            <a:pPr marL="342900" lvl="0" indent="-342900" algn="just">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Intuitive user interface for ease of operation.</a:t>
            </a:r>
          </a:p>
          <a:p>
            <a:pPr marL="342900" lvl="0" indent="-342900" algn="just">
              <a:buFont typeface="Arial" panose="020B0604020202020204" pitchFamily="34" charset="0"/>
              <a:buChar char="•"/>
            </a:pPr>
            <a:endParaRPr lang="en-US" sz="3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3831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1454910" y="-603772"/>
            <a:ext cx="4967219"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381000" y="1438420"/>
            <a:ext cx="18288000" cy="8505680"/>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18" name="TextBox 18"/>
          <p:cNvSpPr txBox="1"/>
          <p:nvPr/>
        </p:nvSpPr>
        <p:spPr>
          <a:xfrm>
            <a:off x="-190127" y="1788009"/>
            <a:ext cx="17335873" cy="4724370"/>
          </a:xfrm>
          <a:prstGeom prst="rect">
            <a:avLst/>
          </a:prstGeom>
        </p:spPr>
        <p:txBody>
          <a:bodyPr wrap="square" lIns="0" tIns="0" rIns="0" bIns="0" rtlCol="0" anchor="t">
            <a:spAutoFit/>
          </a:bodyPr>
          <a:lstStyle/>
          <a:p>
            <a:pPr algn="just">
              <a:lnSpc>
                <a:spcPct val="150000"/>
              </a:lnSpc>
              <a:spcBef>
                <a:spcPts val="500"/>
              </a:spcBef>
            </a:pPr>
            <a:r>
              <a:rPr lang="en-US" altLang="en-US" sz="6000" b="1" dirty="0">
                <a:latin typeface="Times New Roman" panose="02020603050405020304" pitchFamily="18" charset="0"/>
                <a:cs typeface="Times New Roman" panose="02020603050405020304" pitchFamily="18" charset="0"/>
                <a:sym typeface="Times New Roman" panose="02020603050405020304" pitchFamily="18" charset="0"/>
              </a:rPr>
              <a:t>Minimum H/W Specifications:</a:t>
            </a:r>
            <a:endParaRPr lang="en-US" altLang="en-US" sz="3200" b="1" dirty="0">
              <a:latin typeface="Times New Roman" panose="02020603050405020304" pitchFamily="18" charset="0"/>
              <a:cs typeface="Times New Roman" panose="02020603050405020304" pitchFamily="18" charset="0"/>
              <a:sym typeface="Times New Roman" panose="02020603050405020304" pitchFamily="18" charset="0"/>
            </a:endParaRPr>
          </a:p>
          <a:p>
            <a:pPr lvl="1" algn="just">
              <a:spcBef>
                <a:spcPts val="500"/>
              </a:spcBef>
            </a:pPr>
            <a:endParaRPr lang="en-US" altLang="en-US" sz="3200" dirty="0">
              <a:latin typeface="Times New Roman" panose="02020603050405020304" pitchFamily="18" charset="0"/>
              <a:cs typeface="Times New Roman" panose="02020603050405020304" pitchFamily="18" charset="0"/>
              <a:sym typeface="Times New Roman" panose="02020603050405020304" pitchFamily="18" charset="0"/>
            </a:endParaRPr>
          </a:p>
          <a:p>
            <a:pPr marL="914400" lvl="1" indent="-457200" algn="just">
              <a:spcBef>
                <a:spcPts val="500"/>
              </a:spcBef>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sym typeface="Times New Roman" panose="02020603050405020304" pitchFamily="18" charset="0"/>
              </a:rPr>
              <a:t>Processor: A Dual-core processor</a:t>
            </a:r>
          </a:p>
          <a:p>
            <a:pPr marL="914400" lvl="1" indent="-457200" algn="just">
              <a:spcBef>
                <a:spcPts val="500"/>
              </a:spcBef>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sym typeface="Times New Roman" panose="02020603050405020304" pitchFamily="18" charset="0"/>
            </a:endParaRPr>
          </a:p>
          <a:p>
            <a:pPr marL="914400" lvl="1" indent="-457200" algn="just">
              <a:spcBef>
                <a:spcPts val="500"/>
              </a:spcBef>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sym typeface="Times New Roman" panose="02020603050405020304" pitchFamily="18" charset="0"/>
              </a:rPr>
              <a:t>RAM: 4 GB RAM</a:t>
            </a:r>
          </a:p>
          <a:p>
            <a:pPr marL="914400" lvl="1" indent="-457200" algn="just">
              <a:spcBef>
                <a:spcPts val="500"/>
              </a:spcBef>
              <a:buFont typeface="Arial" panose="020B0604020202020204" pitchFamily="34" charset="0"/>
              <a:buChar char="•"/>
            </a:pPr>
            <a:endParaRPr lang="en-US" altLang="en-US" sz="3200" dirty="0">
              <a:latin typeface="Times New Roman" panose="02020603050405020304" pitchFamily="18" charset="0"/>
              <a:cs typeface="Times New Roman" panose="02020603050405020304" pitchFamily="18" charset="0"/>
              <a:sym typeface="Times New Roman" panose="02020603050405020304" pitchFamily="18" charset="0"/>
            </a:endParaRPr>
          </a:p>
          <a:p>
            <a:pPr marL="914400" lvl="1" indent="-457200" algn="just">
              <a:spcBef>
                <a:spcPts val="500"/>
              </a:spcBef>
              <a:buFont typeface="Arial" panose="020B0604020202020204" pitchFamily="34" charset="0"/>
              <a:buChar char="•"/>
            </a:pPr>
            <a:r>
              <a:rPr lang="en-US" altLang="en-US" sz="3200" dirty="0">
                <a:latin typeface="Times New Roman" panose="02020603050405020304" pitchFamily="18" charset="0"/>
                <a:cs typeface="Times New Roman" panose="02020603050405020304" pitchFamily="18" charset="0"/>
                <a:sym typeface="Times New Roman" panose="02020603050405020304" pitchFamily="18" charset="0"/>
              </a:rPr>
              <a:t>Hard Disk: 128 GB HDD or SSD</a:t>
            </a:r>
          </a:p>
        </p:txBody>
      </p:sp>
      <p:sp>
        <p:nvSpPr>
          <p:cNvPr id="19" name="TextBox 19"/>
          <p:cNvSpPr txBox="1"/>
          <p:nvPr/>
        </p:nvSpPr>
        <p:spPr>
          <a:xfrm>
            <a:off x="381000" y="164067"/>
            <a:ext cx="16954873" cy="1476366"/>
          </a:xfrm>
          <a:prstGeom prst="rect">
            <a:avLst/>
          </a:prstGeom>
        </p:spPr>
        <p:txBody>
          <a:bodyPr wrap="square" lIns="0" tIns="0" rIns="0" bIns="0" rtlCol="0" anchor="t">
            <a:spAutoFit/>
          </a:bodyPr>
          <a:lstStyle/>
          <a:p>
            <a:pPr marL="0" lvl="0" indent="0" algn="ctr">
              <a:lnSpc>
                <a:spcPts val="12630"/>
              </a:lnSpc>
              <a:spcBef>
                <a:spcPct val="0"/>
              </a:spcBef>
            </a:pPr>
            <a:r>
              <a:rPr lang="en-US" sz="7200" b="1" dirty="0">
                <a:solidFill>
                  <a:srgbClr val="000000"/>
                </a:solidFill>
                <a:latin typeface="Times New Roman" panose="02020603050405020304" pitchFamily="18" charset="0"/>
                <a:cs typeface="Times New Roman" panose="02020603050405020304" pitchFamily="18" charset="0"/>
              </a:rPr>
              <a:t>System Requirements</a:t>
            </a:r>
          </a:p>
        </p:txBody>
      </p:sp>
    </p:spTree>
    <p:extLst>
      <p:ext uri="{BB962C8B-B14F-4D97-AF65-F5344CB8AC3E}">
        <p14:creationId xmlns:p14="http://schemas.microsoft.com/office/powerpoint/2010/main" val="156486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C6181BB1-9D53-9B7B-AAC2-C519BBD6003F}"/>
              </a:ext>
            </a:extLst>
          </p:cNvPr>
          <p:cNvSpPr/>
          <p:nvPr/>
        </p:nvSpPr>
        <p:spPr>
          <a:xfrm>
            <a:off x="152400" y="-2783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66800" y="-603772"/>
            <a:ext cx="6096000"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sp>
        <p:nvSpPr>
          <p:cNvPr id="8" name="TextBox 8"/>
          <p:cNvSpPr txBox="1"/>
          <p:nvPr/>
        </p:nvSpPr>
        <p:spPr>
          <a:xfrm>
            <a:off x="1026185" y="1648037"/>
            <a:ext cx="6319181" cy="5324518"/>
          </a:xfrm>
          <a:prstGeom prst="rect">
            <a:avLst/>
          </a:prstGeom>
        </p:spPr>
        <p:txBody>
          <a:bodyPr lIns="50800" tIns="50800" rIns="50800" bIns="50800" rtlCol="0" anchor="ctr"/>
          <a:lstStyle/>
          <a:p>
            <a:pPr algn="ctr">
              <a:lnSpc>
                <a:spcPts val="3213"/>
              </a:lnSpc>
            </a:pPr>
            <a:endParaRPr dirty="0"/>
          </a:p>
        </p:txBody>
      </p:sp>
      <p:grpSp>
        <p:nvGrpSpPr>
          <p:cNvPr id="9" name="Group 9"/>
          <p:cNvGrpSpPr/>
          <p:nvPr/>
        </p:nvGrpSpPr>
        <p:grpSpPr>
          <a:xfrm>
            <a:off x="609600" y="1567286"/>
            <a:ext cx="17373600" cy="8468410"/>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18" name="TextBox 18"/>
          <p:cNvSpPr txBox="1"/>
          <p:nvPr/>
        </p:nvSpPr>
        <p:spPr>
          <a:xfrm>
            <a:off x="604837" y="2608455"/>
            <a:ext cx="16478477" cy="5082160"/>
          </a:xfrm>
          <a:prstGeom prst="rect">
            <a:avLst/>
          </a:prstGeom>
        </p:spPr>
        <p:txBody>
          <a:bodyPr wrap="square" lIns="0" tIns="0" rIns="0" bIns="0" rtlCol="0" anchor="t">
            <a:spAutoFit/>
          </a:bodyPr>
          <a:lstStyle/>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Operating System: Windows 10 or above</a:t>
            </a: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Server-side Script: Python</a:t>
            </a: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IDE: Visual Studio Code (VS Code)</a:t>
            </a: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Libraries Used: Pandas, Scikit-learn and </a:t>
            </a:r>
            <a:r>
              <a:rPr lang="en-US" sz="3200" spc="-75" dirty="0" err="1">
                <a:solidFill>
                  <a:srgbClr val="000000"/>
                </a:solidFill>
                <a:latin typeface="Times New Roman" panose="02020603050405020304" pitchFamily="18" charset="0"/>
                <a:cs typeface="Times New Roman" panose="02020603050405020304" pitchFamily="18" charset="0"/>
              </a:rPr>
              <a:t>Keras</a:t>
            </a:r>
            <a:endParaRPr lang="en-US" sz="3200" spc="-75" dirty="0">
              <a:solidFill>
                <a:srgbClr val="000000"/>
              </a:solidFill>
              <a:latin typeface="Times New Roman" panose="02020603050405020304" pitchFamily="18" charset="0"/>
              <a:cs typeface="Times New Roman" panose="02020603050405020304" pitchFamily="18" charset="0"/>
            </a:endParaRP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Model Persistence: Pickle.</a:t>
            </a: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GUI Development: </a:t>
            </a:r>
            <a:r>
              <a:rPr lang="en-US" sz="3200" spc="-75" dirty="0" err="1">
                <a:solidFill>
                  <a:srgbClr val="000000"/>
                </a:solidFill>
                <a:latin typeface="Times New Roman" panose="02020603050405020304" pitchFamily="18" charset="0"/>
                <a:cs typeface="Times New Roman" panose="02020603050405020304" pitchFamily="18" charset="0"/>
              </a:rPr>
              <a:t>Tkinter</a:t>
            </a:r>
            <a:endParaRPr lang="en-US" sz="3200" spc="-75" dirty="0">
              <a:solidFill>
                <a:srgbClr val="000000"/>
              </a:solidFill>
              <a:latin typeface="Times New Roman" panose="02020603050405020304" pitchFamily="18" charset="0"/>
              <a:cs typeface="Times New Roman" panose="02020603050405020304" pitchFamily="18" charset="0"/>
            </a:endParaRPr>
          </a:p>
          <a:p>
            <a:pPr marL="914400" lvl="1"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Machine Learning Frameworks: CNN</a:t>
            </a:r>
          </a:p>
        </p:txBody>
      </p:sp>
      <p:sp>
        <p:nvSpPr>
          <p:cNvPr id="12" name="TextBox 11">
            <a:extLst>
              <a:ext uri="{FF2B5EF4-FFF2-40B4-BE49-F238E27FC236}">
                <a16:creationId xmlns:a16="http://schemas.microsoft.com/office/drawing/2014/main" id="{0BD1A8A4-F09C-9754-BD25-09F2E0299926}"/>
              </a:ext>
            </a:extLst>
          </p:cNvPr>
          <p:cNvSpPr txBox="1"/>
          <p:nvPr/>
        </p:nvSpPr>
        <p:spPr>
          <a:xfrm>
            <a:off x="762000" y="1158393"/>
            <a:ext cx="10972800" cy="1311449"/>
          </a:xfrm>
          <a:prstGeom prst="rect">
            <a:avLst/>
          </a:prstGeom>
          <a:noFill/>
        </p:spPr>
        <p:txBody>
          <a:bodyPr wrap="square">
            <a:spAutoFit/>
          </a:bodyPr>
          <a:lstStyle/>
          <a:p>
            <a:pPr lvl="0" algn="just">
              <a:lnSpc>
                <a:spcPct val="150000"/>
              </a:lnSpc>
            </a:pPr>
            <a:r>
              <a:rPr lang="en-US" sz="6000" b="1" spc="-75" dirty="0">
                <a:solidFill>
                  <a:srgbClr val="000000"/>
                </a:solidFill>
                <a:latin typeface="Times New Roman" panose="02020603050405020304" pitchFamily="18" charset="0"/>
                <a:cs typeface="Times New Roman" panose="02020603050405020304" pitchFamily="18" charset="0"/>
              </a:rPr>
              <a:t>S/W Specifications: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grpSp>
        <p:nvGrpSpPr>
          <p:cNvPr id="3" name="Group 3"/>
          <p:cNvGrpSpPr/>
          <p:nvPr/>
        </p:nvGrpSpPr>
        <p:grpSpPr>
          <a:xfrm>
            <a:off x="-386567" y="-603772"/>
            <a:ext cx="3898876" cy="11216898"/>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0" y="800100"/>
            <a:ext cx="17978412" cy="9167941"/>
            <a:chOff x="0" y="-95250"/>
            <a:chExt cx="692357" cy="591407"/>
          </a:xfrm>
        </p:grpSpPr>
        <p:sp>
          <p:nvSpPr>
            <p:cNvPr id="10" name="Freeform 10"/>
            <p:cNvSpPr/>
            <p:nvPr/>
          </p:nvSpPr>
          <p:spPr>
            <a:xfrm>
              <a:off x="0" y="803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txBody>
            <a:bodyPr/>
            <a:lstStyle/>
            <a:p>
              <a:endParaRPr lang="en-US" dirty="0"/>
            </a:p>
          </p:txBody>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pic>
        <p:nvPicPr>
          <p:cNvPr id="7" name="Picture 6">
            <a:extLst>
              <a:ext uri="{FF2B5EF4-FFF2-40B4-BE49-F238E27FC236}">
                <a16:creationId xmlns:a16="http://schemas.microsoft.com/office/drawing/2014/main" id="{4ACCDC11-AF67-1C9D-6014-C854CE60B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866663"/>
            <a:ext cx="12344400" cy="4814888"/>
          </a:xfrm>
          <a:prstGeom prst="rect">
            <a:avLst/>
          </a:prstGeom>
        </p:spPr>
      </p:pic>
      <p:sp>
        <p:nvSpPr>
          <p:cNvPr id="8" name="TextBox 7">
            <a:extLst>
              <a:ext uri="{FF2B5EF4-FFF2-40B4-BE49-F238E27FC236}">
                <a16:creationId xmlns:a16="http://schemas.microsoft.com/office/drawing/2014/main" id="{907FCBD6-64B6-E975-3BDB-96ECD8F538B7}"/>
              </a:ext>
            </a:extLst>
          </p:cNvPr>
          <p:cNvSpPr txBox="1"/>
          <p:nvPr/>
        </p:nvSpPr>
        <p:spPr>
          <a:xfrm>
            <a:off x="1601361" y="190500"/>
            <a:ext cx="14857839" cy="2123658"/>
          </a:xfrm>
          <a:prstGeom prst="rect">
            <a:avLst/>
          </a:prstGeom>
          <a:noFill/>
        </p:spPr>
        <p:txBody>
          <a:bodyPr wrap="square" rtlCol="0">
            <a:spAutoFit/>
          </a:bodyPr>
          <a:lstStyle/>
          <a:p>
            <a:r>
              <a:rPr lang="en-US" sz="6600" b="1" dirty="0">
                <a:latin typeface="Times New Roman" panose="02020603050405020304" pitchFamily="18" charset="0"/>
                <a:cs typeface="Times New Roman" panose="02020603050405020304" pitchFamily="18" charset="0"/>
              </a:rPr>
              <a:t>General Structure of Convolutional Neural Network</a:t>
            </a:r>
          </a:p>
        </p:txBody>
      </p:sp>
    </p:spTree>
    <p:extLst>
      <p:ext uri="{BB962C8B-B14F-4D97-AF65-F5344CB8AC3E}">
        <p14:creationId xmlns:p14="http://schemas.microsoft.com/office/powerpoint/2010/main" val="1011726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TotalTime>
  <Words>576</Words>
  <Application>Microsoft Office PowerPoint</Application>
  <PresentationFormat>Custom</PresentationFormat>
  <Paragraphs>105</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Wingdings</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Modern Business Presentation</dc:title>
  <dc:creator>Tejus Kandipilli</dc:creator>
  <cp:lastModifiedBy>Jai Kiran Pampana</cp:lastModifiedBy>
  <cp:revision>165</cp:revision>
  <dcterms:created xsi:type="dcterms:W3CDTF">2006-08-16T00:00:00Z</dcterms:created>
  <dcterms:modified xsi:type="dcterms:W3CDTF">2024-05-07T07:11:10Z</dcterms:modified>
  <dc:identifier>DAF7guKfFl8</dc:identifier>
</cp:coreProperties>
</file>